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42" r:id="rId3"/>
    <p:sldId id="349" r:id="rId4"/>
    <p:sldId id="379" r:id="rId5"/>
    <p:sldId id="380" r:id="rId6"/>
    <p:sldId id="381" r:id="rId7"/>
    <p:sldId id="382" r:id="rId8"/>
    <p:sldId id="350" r:id="rId9"/>
    <p:sldId id="387" r:id="rId10"/>
    <p:sldId id="388" r:id="rId11"/>
    <p:sldId id="390" r:id="rId12"/>
    <p:sldId id="389" r:id="rId13"/>
    <p:sldId id="399" r:id="rId14"/>
    <p:sldId id="391" r:id="rId15"/>
    <p:sldId id="351" r:id="rId16"/>
    <p:sldId id="397" r:id="rId17"/>
    <p:sldId id="393" r:id="rId18"/>
    <p:sldId id="394" r:id="rId19"/>
    <p:sldId id="395" r:id="rId20"/>
    <p:sldId id="454" r:id="rId21"/>
    <p:sldId id="416" r:id="rId22"/>
    <p:sldId id="378" r:id="rId23"/>
    <p:sldId id="333" r:id="rId24"/>
    <p:sldId id="271" r:id="rId25"/>
    <p:sldId id="334" r:id="rId26"/>
    <p:sldId id="335" r:id="rId27"/>
    <p:sldId id="336" r:id="rId28"/>
    <p:sldId id="337" r:id="rId29"/>
    <p:sldId id="338" r:id="rId30"/>
    <p:sldId id="363" r:id="rId31"/>
    <p:sldId id="364" r:id="rId32"/>
    <p:sldId id="485" r:id="rId33"/>
    <p:sldId id="331" r:id="rId34"/>
    <p:sldId id="339" r:id="rId35"/>
    <p:sldId id="340" r:id="rId36"/>
    <p:sldId id="341" r:id="rId37"/>
    <p:sldId id="343" r:id="rId38"/>
    <p:sldId id="345" r:id="rId39"/>
    <p:sldId id="346" r:id="rId40"/>
    <p:sldId id="472" r:id="rId41"/>
    <p:sldId id="332" r:id="rId42"/>
    <p:sldId id="473" r:id="rId43"/>
    <p:sldId id="474" r:id="rId44"/>
    <p:sldId id="475" r:id="rId45"/>
    <p:sldId id="476" r:id="rId46"/>
    <p:sldId id="348" r:id="rId47"/>
    <p:sldId id="429" r:id="rId48"/>
    <p:sldId id="435" r:id="rId49"/>
    <p:sldId id="439" r:id="rId50"/>
    <p:sldId id="442" r:id="rId51"/>
    <p:sldId id="443" r:id="rId52"/>
    <p:sldId id="486" r:id="rId53"/>
    <p:sldId id="487" r:id="rId54"/>
    <p:sldId id="464" r:id="rId55"/>
    <p:sldId id="437" r:id="rId56"/>
    <p:sldId id="438" r:id="rId57"/>
    <p:sldId id="445" r:id="rId58"/>
    <p:sldId id="446" r:id="rId59"/>
    <p:sldId id="465" r:id="rId60"/>
    <p:sldId id="466" r:id="rId61"/>
    <p:sldId id="353" r:id="rId62"/>
    <p:sldId id="371" r:id="rId63"/>
    <p:sldId id="372" r:id="rId64"/>
    <p:sldId id="402" r:id="rId65"/>
    <p:sldId id="373" r:id="rId66"/>
    <p:sldId id="404" r:id="rId67"/>
    <p:sldId id="405" r:id="rId68"/>
    <p:sldId id="406" r:id="rId69"/>
    <p:sldId id="401" r:id="rId70"/>
    <p:sldId id="407" r:id="rId71"/>
    <p:sldId id="408" r:id="rId72"/>
    <p:sldId id="409" r:id="rId73"/>
    <p:sldId id="427" r:id="rId74"/>
    <p:sldId id="456" r:id="rId75"/>
    <p:sldId id="455" r:id="rId76"/>
    <p:sldId id="461" r:id="rId77"/>
    <p:sldId id="457" r:id="rId78"/>
    <p:sldId id="458" r:id="rId79"/>
    <p:sldId id="459" r:id="rId80"/>
    <p:sldId id="460" r:id="rId81"/>
    <p:sldId id="417" r:id="rId82"/>
    <p:sldId id="425" r:id="rId83"/>
    <p:sldId id="420" r:id="rId84"/>
    <p:sldId id="421" r:id="rId85"/>
    <p:sldId id="423" r:id="rId86"/>
    <p:sldId id="478" r:id="rId87"/>
    <p:sldId id="426" r:id="rId88"/>
    <p:sldId id="422" r:id="rId89"/>
    <p:sldId id="479" r:id="rId90"/>
    <p:sldId id="355" r:id="rId91"/>
    <p:sldId id="358" r:id="rId92"/>
    <p:sldId id="360" r:id="rId93"/>
    <p:sldId id="370" r:id="rId94"/>
    <p:sldId id="361" r:id="rId95"/>
    <p:sldId id="368" r:id="rId96"/>
    <p:sldId id="369" r:id="rId97"/>
    <p:sldId id="385" r:id="rId98"/>
    <p:sldId id="384" r:id="rId99"/>
    <p:sldId id="386" r:id="rId100"/>
    <p:sldId id="413" r:id="rId101"/>
    <p:sldId id="414" r:id="rId102"/>
    <p:sldId id="415" r:id="rId103"/>
    <p:sldId id="436" r:id="rId104"/>
    <p:sldId id="410" r:id="rId105"/>
    <p:sldId id="469" r:id="rId106"/>
    <p:sldId id="471" r:id="rId107"/>
    <p:sldId id="468" r:id="rId108"/>
    <p:sldId id="470" r:id="rId109"/>
    <p:sldId id="411" r:id="rId110"/>
    <p:sldId id="447" r:id="rId111"/>
    <p:sldId id="448" r:id="rId112"/>
    <p:sldId id="449" r:id="rId113"/>
    <p:sldId id="450" r:id="rId114"/>
    <p:sldId id="451" r:id="rId115"/>
    <p:sldId id="453" r:id="rId116"/>
    <p:sldId id="467" r:id="rId117"/>
    <p:sldId id="484" r:id="rId118"/>
    <p:sldId id="412" r:id="rId119"/>
    <p:sldId id="430" r:id="rId120"/>
    <p:sldId id="431" r:id="rId121"/>
    <p:sldId id="432" r:id="rId122"/>
    <p:sldId id="433" r:id="rId123"/>
    <p:sldId id="434" r:id="rId124"/>
    <p:sldId id="477" r:id="rId125"/>
    <p:sldId id="482" r:id="rId126"/>
    <p:sldId id="483" r:id="rId127"/>
    <p:sldId id="480" r:id="rId128"/>
    <p:sldId id="481" r:id="rId129"/>
    <p:sldId id="270" r:id="rId1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7" autoAdjust="0"/>
    <p:restoredTop sz="94660"/>
  </p:normalViewPr>
  <p:slideViewPr>
    <p:cSldViewPr snapToGrid="0">
      <p:cViewPr varScale="1">
        <p:scale>
          <a:sx n="87" d="100"/>
          <a:sy n="87" d="100"/>
        </p:scale>
        <p:origin x="6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A344-71D2-4139-8F88-4EFEF917C9E0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33B6-6463-481F-9AF3-9576149680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A344-71D2-4139-8F88-4EFEF917C9E0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33B6-6463-481F-9AF3-9576149680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A344-71D2-4139-8F88-4EFEF917C9E0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33B6-6463-481F-9AF3-9576149680F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A344-71D2-4139-8F88-4EFEF917C9E0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33B6-6463-481F-9AF3-9576149680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A344-71D2-4139-8F88-4EFEF917C9E0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33B6-6463-481F-9AF3-9576149680F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A344-71D2-4139-8F88-4EFEF917C9E0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33B6-6463-481F-9AF3-9576149680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A344-71D2-4139-8F88-4EFEF917C9E0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33B6-6463-481F-9AF3-9576149680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A344-71D2-4139-8F88-4EFEF917C9E0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33B6-6463-481F-9AF3-9576149680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A344-71D2-4139-8F88-4EFEF917C9E0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33B6-6463-481F-9AF3-9576149680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A344-71D2-4139-8F88-4EFEF917C9E0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33B6-6463-481F-9AF3-9576149680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A344-71D2-4139-8F88-4EFEF917C9E0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33B6-6463-481F-9AF3-9576149680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A344-71D2-4139-8F88-4EFEF917C9E0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33B6-6463-481F-9AF3-9576149680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A344-71D2-4139-8F88-4EFEF917C9E0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33B6-6463-481F-9AF3-9576149680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A344-71D2-4139-8F88-4EFEF917C9E0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33B6-6463-481F-9AF3-9576149680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A344-71D2-4139-8F88-4EFEF917C9E0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33B6-6463-481F-9AF3-9576149680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A344-71D2-4139-8F88-4EFEF917C9E0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33B6-6463-481F-9AF3-9576149680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9A344-71D2-4139-8F88-4EFEF917C9E0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8AA33B6-6463-481F-9AF3-9576149680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csdn.net/rzO_KQP_Orz/article/details/52497951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7108" y="1421175"/>
            <a:ext cx="7722825" cy="3481331"/>
          </a:xfrm>
        </p:spPr>
        <p:txBody>
          <a:bodyPr>
            <a:noAutofit/>
          </a:bodyPr>
          <a:lstStyle/>
          <a:p>
            <a:pPr algn="ctr"/>
            <a:r>
              <a:rPr lang="zh-CN" altLang="en-US" sz="7200" dirty="0" smtClean="0"/>
              <a:t>史上最</a:t>
            </a:r>
            <a:r>
              <a:rPr lang="zh-CN" altLang="en-US" sz="7200" dirty="0" smtClean="0"/>
              <a:t>难的</a:t>
            </a:r>
            <a:r>
              <a:rPr lang="zh-CN" altLang="en-US" sz="7200" dirty="0" smtClean="0"/>
              <a:t>数论</a:t>
            </a:r>
            <a:r>
              <a:rPr lang="en-US" altLang="zh-CN" sz="7200" dirty="0" err="1" smtClean="0"/>
              <a:t>ppt</a:t>
            </a:r>
            <a:r>
              <a:rPr lang="en-US" altLang="zh-CN" sz="7200" dirty="0" smtClean="0"/>
              <a:t/>
            </a:r>
            <a:br>
              <a:rPr lang="en-US" altLang="zh-CN" sz="7200" dirty="0" smtClean="0"/>
            </a:br>
            <a:r>
              <a:rPr lang="zh-CN" altLang="en-US" sz="7200" dirty="0" smtClean="0"/>
              <a:t>基础章节</a:t>
            </a:r>
            <a:endParaRPr lang="zh-CN" altLang="en-US" sz="7200" dirty="0"/>
          </a:p>
        </p:txBody>
      </p:sp>
      <p:sp>
        <p:nvSpPr>
          <p:cNvPr id="4" name="文本框 3"/>
          <p:cNvSpPr txBox="1"/>
          <p:nvPr/>
        </p:nvSpPr>
        <p:spPr>
          <a:xfrm>
            <a:off x="7877060" y="5860973"/>
            <a:ext cx="80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dirty="0" smtClean="0"/>
              <a:t>y </a:t>
            </a:r>
            <a:r>
              <a:rPr lang="en-US" altLang="zh-CN" dirty="0" err="1" smtClean="0"/>
              <a:t>kqp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738"/>
            <a:ext cx="7655805" cy="758596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JZOJ(junior)1867 </a:t>
            </a:r>
            <a:r>
              <a:rPr lang="zh-CN" altLang="en-US" sz="4000" dirty="0" smtClean="0"/>
              <a:t>裂项相消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38199" y="2346077"/>
                <a:ext cx="9286302" cy="285744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【</a:t>
                </a:r>
                <a:r>
                  <a:rPr kumimoji="0" lang="zh-CN" altLang="en-US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题目描述</a:t>
                </a:r>
                <a:r>
                  <a:rPr kumimoji="0" lang="en-US" altLang="zh-CN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】</a:t>
                </a: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计算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1+</m:t>
                    </m:r>
                    <m:f>
                      <m:fPr>
                        <m:ctrlPr>
                          <a:rPr lang="en-US" altLang="zh-CN" sz="28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1+2</m:t>
                        </m:r>
                      </m:den>
                    </m:f>
                    <m:r>
                      <a:rPr lang="en-US" altLang="zh-CN" sz="28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1+2</m:t>
                        </m:r>
                        <m:r>
                          <a:rPr lang="en-US" altLang="zh-CN" sz="28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+3</m:t>
                        </m:r>
                      </m:den>
                    </m:f>
                    <m:r>
                      <a:rPr lang="en-US" altLang="zh-CN" sz="28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1+2</m:t>
                        </m:r>
                        <m:r>
                          <a:rPr lang="en-US" altLang="zh-CN" sz="28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+3+4</m:t>
                        </m:r>
                      </m:den>
                    </m:f>
                    <m:r>
                      <a:rPr lang="en-US" altLang="zh-CN" sz="28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+…+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1+2</m:t>
                        </m:r>
                        <m:r>
                          <a:rPr lang="en-US" altLang="zh-CN" sz="28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+3+…+</m:t>
                        </m:r>
                        <m:r>
                          <a:rPr lang="en-US" altLang="zh-CN" sz="28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sz="2800" dirty="0" smtClean="0">
                  <a:solidFill>
                    <a:srgbClr val="333333"/>
                  </a:solidFill>
                  <a:latin typeface="Full-Width-Quoration-Marks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	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ea typeface="Full-Width-Quoration-Marks"/>
                  </a:rPr>
                  <a:t>输出最简分数的形式。</a:t>
                </a:r>
                <a:endParaRPr lang="en-US" altLang="zh-CN" sz="2800" dirty="0" smtClean="0">
                  <a:solidFill>
                    <a:srgbClr val="333333"/>
                  </a:solidFill>
                  <a:ea typeface="Full-Width-Quoration-Marks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endParaRPr lang="en-US" altLang="zh-CN" sz="2800" dirty="0" smtClean="0">
                  <a:solidFill>
                    <a:srgbClr val="333333"/>
                  </a:solidFill>
                  <a:ea typeface="Full-Width-Quoration-Marks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【</a:t>
                </a:r>
                <a:r>
                  <a:rPr lang="zh-CN" altLang="en-US" sz="2800" dirty="0">
                    <a:solidFill>
                      <a:srgbClr val="333333"/>
                    </a:solidFill>
                    <a:ea typeface="Full-Width-Quoration-Marks"/>
                  </a:rPr>
                  <a:t>数据范围</a:t>
                </a: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】</a:t>
                </a:r>
                <a:endParaRPr lang="en-US" altLang="zh-CN" sz="2800" dirty="0">
                  <a:solidFill>
                    <a:srgbClr val="333333"/>
                  </a:solidFill>
                  <a:ea typeface="Full-Width-Quoration-Marks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	n &lt;= 10^7</a:t>
                </a:r>
              </a:p>
            </p:txBody>
          </p:sp>
        </mc:Choice>
        <mc:Fallback xmlns="">
          <p:sp>
            <p:nvSpPr>
              <p:cNvPr id="4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38199" y="2346077"/>
                <a:ext cx="9286302" cy="2857449"/>
              </a:xfrm>
              <a:prstGeom prst="rect">
                <a:avLst/>
              </a:prstGeom>
              <a:blipFill rotWithShape="0">
                <a:blip r:embed="rId2"/>
                <a:stretch>
                  <a:fillRect l="-1312" t="-2345" b="-5330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/>
              <a:t>7</a:t>
            </a:r>
            <a:r>
              <a:rPr lang="en-US" altLang="zh-CN" sz="4800" dirty="0" smtClean="0"/>
              <a:t>.2.1</a:t>
            </a:r>
            <a:r>
              <a:rPr lang="zh-CN" altLang="en-US" sz="4800" dirty="0" smtClean="0"/>
              <a:t>、基本形式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3" y="1665996"/>
                <a:ext cx="9182763" cy="485599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4000" dirty="0" smtClean="0"/>
                  <a:t>给出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4000" dirty="0" smtClean="0"/>
                  <a:t>条形如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4000" dirty="0" smtClean="0">
                    <a:latin typeface="+mn-ea"/>
                  </a:rPr>
                  <a:t>的方程，求解这个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。</a:t>
                </a:r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带系数？</a:t>
                </a:r>
                <a:endParaRPr lang="en-US" altLang="zh-CN" sz="40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4000" dirty="0" smtClean="0">
                    <a:latin typeface="+mn-ea"/>
                  </a:rPr>
                  <a:t>，设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4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zh-CN" altLang="en-US" sz="4000" dirty="0">
                    <a:latin typeface="+mn-ea"/>
                  </a:rPr>
                  <a:t> </a:t>
                </a:r>
                <a:r>
                  <a:rPr lang="zh-CN" altLang="en-US" sz="4000" dirty="0" smtClean="0">
                    <a:latin typeface="+mn-ea"/>
                  </a:rPr>
                  <a:t>，则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altLang="zh-C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d>
                      <m:dPr>
                        <m:ctrlP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4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4000" dirty="0" smtClean="0"/>
                  <a:t>。</a:t>
                </a:r>
                <a:endParaRPr lang="en-US" altLang="zh-CN" sz="4000" dirty="0" smtClean="0"/>
              </a:p>
              <a:p>
                <a:r>
                  <a:rPr lang="zh-CN" altLang="en-US" sz="4000" dirty="0" smtClean="0"/>
                  <a:t>此时系数与模数互质，可以逆元除掉。若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CN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∤</m:t>
                    </m:r>
                    <m:sSub>
                      <m:sSubPr>
                        <m:ctrlPr>
                          <a:rPr lang="en-US" altLang="zh-C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000" dirty="0" smtClean="0"/>
                  <a:t>则方程无解</a:t>
                </a:r>
                <a:endParaRPr lang="en-US" altLang="zh-CN" sz="4000" b="0" dirty="0" smtClean="0">
                  <a:latin typeface="+mn-ea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665996"/>
                <a:ext cx="9182763" cy="4855990"/>
              </a:xfrm>
              <a:blipFill rotWithShape="0">
                <a:blip r:embed="rId2"/>
                <a:stretch>
                  <a:fillRect l="-1527" t="-3262" r="-7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/>
              <a:t>7</a:t>
            </a:r>
            <a:r>
              <a:rPr lang="en-US" altLang="zh-CN" sz="4800" dirty="0" smtClean="0"/>
              <a:t>.2.2</a:t>
            </a:r>
            <a:r>
              <a:rPr lang="zh-CN" altLang="en-US" sz="4800" dirty="0" smtClean="0"/>
              <a:t>、</a:t>
            </a:r>
            <a:r>
              <a:rPr lang="en-US" altLang="zh-CN" sz="4800" dirty="0" smtClean="0"/>
              <a:t>m</a:t>
            </a:r>
            <a:r>
              <a:rPr lang="zh-CN" altLang="en-US" sz="4800" dirty="0" smtClean="0"/>
              <a:t>互质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412608"/>
                <a:ext cx="9612421" cy="518649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4000" b="0" dirty="0" smtClean="0">
                    <a:latin typeface="+mn-ea"/>
                  </a:rPr>
                  <a:t>，若各方程的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互质：</a:t>
                </a:r>
                <a:endParaRPr lang="en-US" altLang="zh-CN" sz="4000" b="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考虑如果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r>
                  <a:rPr lang="zh-CN" altLang="en-US" sz="4000" b="0" dirty="0" smtClean="0">
                    <a:latin typeface="+mn-ea"/>
                  </a:rPr>
                  <a:t>，且保证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那么这就出</a:t>
                </a:r>
                <a:r>
                  <a:rPr lang="zh-CN" altLang="en-US" sz="4000" dirty="0" smtClean="0">
                    <a:latin typeface="+mn-ea"/>
                  </a:rPr>
                  <a:t>解了。</a:t>
                </a:r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b="0" dirty="0" smtClean="0">
                    <a:latin typeface="+mn-ea"/>
                  </a:rPr>
                  <a:t>那么显然，记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4000" b="0" dirty="0" smtClean="0">
                    <a:latin typeface="+mn-ea"/>
                  </a:rPr>
                  <a:t>，则</a:t>
                </a:r>
                <a:endParaRPr lang="en-US" altLang="zh-CN" sz="4000" b="0" dirty="0" smtClean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4000" b="0" dirty="0" smtClean="0">
                  <a:latin typeface="+mn-ea"/>
                </a:endParaRPr>
              </a:p>
              <a:p>
                <a:endParaRPr lang="en-US" altLang="zh-CN" sz="40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412608"/>
                <a:ext cx="9612421" cy="5186496"/>
              </a:xfrm>
              <a:blipFill rotWithShape="0">
                <a:blip r:embed="rId2"/>
                <a:stretch>
                  <a:fillRect l="-1458" t="-1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/>
              <a:t>7</a:t>
            </a:r>
            <a:r>
              <a:rPr lang="en-US" altLang="zh-CN" sz="4800" dirty="0" smtClean="0"/>
              <a:t>.2.3</a:t>
            </a:r>
            <a:r>
              <a:rPr lang="zh-CN" altLang="en-US" sz="4800" dirty="0" smtClean="0"/>
              <a:t>、</a:t>
            </a:r>
            <a:r>
              <a:rPr lang="en-US" altLang="zh-CN" sz="4800" dirty="0" smtClean="0"/>
              <a:t>m</a:t>
            </a:r>
            <a:r>
              <a:rPr lang="zh-CN" altLang="en-US" sz="4800" dirty="0" smtClean="0"/>
              <a:t>不互质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3" y="1412608"/>
                <a:ext cx="9722589" cy="518649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4000" b="0" dirty="0" smtClean="0">
                    <a:latin typeface="+mn-ea"/>
                  </a:rPr>
                  <a:t>，若各方程的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不互质：</a:t>
                </a:r>
                <a:endParaRPr lang="en-US" altLang="zh-CN" sz="4000" b="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考虑合并方程。</a:t>
                </a:r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b="0" dirty="0" smtClean="0">
                    <a:latin typeface="+mn-ea"/>
                  </a:rPr>
                  <a:t>对于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4000" b="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4000" b="0" dirty="0" smtClean="0">
                  <a:latin typeface="+mn-ea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4000" b="0" dirty="0" smtClean="0">
                  <a:latin typeface="+mn-ea"/>
                </a:endParaRPr>
              </a:p>
              <a:p>
                <a:r>
                  <a:rPr lang="zh-CN" altLang="en-US" sz="4000" dirty="0">
                    <a:latin typeface="+mn-ea"/>
                  </a:rPr>
                  <a:t>有</a:t>
                </a:r>
                <a:r>
                  <a:rPr lang="zh-CN" altLang="en-US" sz="4000" dirty="0" smtClean="0">
                    <a:latin typeface="+mn-ea"/>
                  </a:rPr>
                  <a:t>解判断：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4000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40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412608"/>
                <a:ext cx="9722589" cy="5186496"/>
              </a:xfrm>
              <a:blipFill rotWithShape="0">
                <a:blip r:embed="rId2"/>
                <a:stretch>
                  <a:fillRect l="-1442" t="-1998" r="-7461" b="-1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/>
              <a:t>7</a:t>
            </a:r>
            <a:r>
              <a:rPr lang="en-US" altLang="zh-CN" sz="4800" dirty="0" smtClean="0"/>
              <a:t>.2.3</a:t>
            </a:r>
            <a:r>
              <a:rPr lang="zh-CN" altLang="en-US" sz="4800" dirty="0" smtClean="0"/>
              <a:t>、</a:t>
            </a:r>
            <a:r>
              <a:rPr lang="en-US" altLang="zh-CN" sz="4800" dirty="0" smtClean="0"/>
              <a:t>m</a:t>
            </a:r>
            <a:r>
              <a:rPr lang="zh-CN" altLang="en-US" sz="4800" dirty="0" smtClean="0"/>
              <a:t>不互质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3" y="1412608"/>
                <a:ext cx="10148711" cy="518649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3200" dirty="0" smtClean="0">
                    <a:latin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zh-CN" altLang="en-US" sz="3200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32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2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3200" dirty="0" smtClean="0">
                  <a:latin typeface="+mn-ea"/>
                </a:endParaRPr>
              </a:p>
              <a:p>
                <a:r>
                  <a:rPr lang="zh-CN" altLang="en-US" sz="3200" dirty="0" smtClean="0">
                    <a:latin typeface="+mn-ea"/>
                  </a:rPr>
                  <a:t>则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32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3200" dirty="0" smtClean="0">
                  <a:latin typeface="+mn-ea"/>
                </a:endParaRPr>
              </a:p>
              <a:p>
                <a:r>
                  <a:rPr lang="zh-CN" altLang="en-US" sz="3200" dirty="0">
                    <a:latin typeface="+mn-ea"/>
                  </a:rPr>
                  <a:t>代入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3200" dirty="0" smtClean="0">
                    <a:latin typeface="+mn-ea"/>
                  </a:rPr>
                  <a:t>得：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32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altLang="zh-CN" sz="32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，这就合并好了。</a:t>
                </a:r>
                <a:endParaRPr lang="en-US" altLang="zh-CN" sz="32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412608"/>
                <a:ext cx="10148711" cy="5186496"/>
              </a:xfrm>
              <a:blipFill rotWithShape="0">
                <a:blip r:embed="rId2"/>
                <a:stretch>
                  <a:fillRect l="-901" t="-2350" r="-1502" b="-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/>
              <a:t>7</a:t>
            </a:r>
            <a:r>
              <a:rPr lang="en-US" altLang="zh-CN" sz="4800" dirty="0" smtClean="0"/>
              <a:t>.3</a:t>
            </a:r>
            <a:r>
              <a:rPr lang="zh-CN" altLang="en-US" sz="4800" dirty="0" smtClean="0"/>
              <a:t>、组合数取模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305147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+mn-ea"/>
              </a:rPr>
              <a:t>7</a:t>
            </a:r>
            <a:r>
              <a:rPr lang="en-US" altLang="zh-CN" sz="4000" dirty="0" smtClean="0">
                <a:latin typeface="+mn-ea"/>
              </a:rPr>
              <a:t>.3.1Lucas</a:t>
            </a:r>
            <a:r>
              <a:rPr lang="zh-CN" altLang="en-US" sz="4000" dirty="0" smtClean="0">
                <a:latin typeface="+mn-ea"/>
              </a:rPr>
              <a:t>定理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>
                <a:latin typeface="+mn-ea"/>
              </a:rPr>
              <a:t>7</a:t>
            </a:r>
            <a:r>
              <a:rPr lang="en-US" altLang="zh-CN" sz="4000" dirty="0" smtClean="0">
                <a:latin typeface="+mn-ea"/>
              </a:rPr>
              <a:t>.3.2</a:t>
            </a:r>
            <a:r>
              <a:rPr lang="zh-CN" altLang="en-US" sz="4000" dirty="0" smtClean="0">
                <a:latin typeface="+mn-ea"/>
              </a:rPr>
              <a:t>中国剩余定理</a:t>
            </a:r>
            <a:endParaRPr lang="en-US" altLang="zh-CN" sz="4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7.3.0</a:t>
            </a:r>
            <a:r>
              <a:rPr lang="zh-CN" altLang="en-US" sz="4800" dirty="0" smtClean="0"/>
              <a:t>、目标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820231"/>
                <a:ext cx="9722589" cy="465768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4000" b="0" dirty="0" smtClean="0">
                    <a:latin typeface="+mn-ea"/>
                  </a:rPr>
                  <a:t>计算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有什么方法？</a:t>
                </a:r>
                <a:endParaRPr lang="en-US" altLang="zh-CN" sz="4000" b="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≤1000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时，杨辉三角形预处理</a:t>
                </a:r>
                <a:endParaRPr lang="en-US" altLang="zh-CN" sz="4000" b="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CN" altLang="en-US" sz="4000" b="0" dirty="0" smtClean="0">
                    <a:latin typeface="+mn-ea"/>
                  </a:rPr>
                  <a:t>时，预处理阶乘和逆元</a:t>
                </a:r>
                <a:endParaRPr lang="en-US" altLang="zh-CN" sz="4000" b="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很大很大时，就要高级算法了</a:t>
                </a:r>
                <a:endParaRPr lang="en-US" altLang="zh-CN" sz="40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820231"/>
                <a:ext cx="9722589" cy="4657686"/>
              </a:xfrm>
              <a:blipFill rotWithShape="0">
                <a:blip r:embed="rId2"/>
                <a:stretch>
                  <a:fillRect l="-1442" t="-2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7.3.1</a:t>
            </a:r>
            <a:r>
              <a:rPr lang="zh-CN" altLang="en-US" sz="4800" dirty="0" smtClean="0"/>
              <a:t>、</a:t>
            </a:r>
            <a:r>
              <a:rPr lang="en-US" altLang="zh-CN" sz="4800" dirty="0" smtClean="0"/>
              <a:t>Lucas</a:t>
            </a:r>
            <a:r>
              <a:rPr lang="zh-CN" altLang="en-US" sz="4800" dirty="0" smtClean="0"/>
              <a:t>定理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820231"/>
                <a:ext cx="9722589" cy="465768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4000" b="0" dirty="0" smtClean="0">
                    <a:latin typeface="+mn-ea"/>
                  </a:rPr>
                  <a:t>计算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是质数</a:t>
                </a:r>
                <a:r>
                  <a:rPr lang="zh-CN" altLang="en-US" sz="4000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altLang="zh-CN" sz="4000" b="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Sup>
                      <m:sSubSup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altLang="zh-CN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begChr m:val="⌊"/>
                            <m:endChr m:val="⌋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sub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zh-CN" sz="40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820231"/>
                <a:ext cx="9722589" cy="4657686"/>
              </a:xfrm>
              <a:blipFill rotWithShape="0">
                <a:blip r:embed="rId2"/>
                <a:stretch>
                  <a:fillRect l="-1442" t="-1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7.3.2</a:t>
            </a:r>
            <a:r>
              <a:rPr lang="zh-CN" altLang="en-US" sz="4800" dirty="0" smtClean="0"/>
              <a:t>、中国剩余定理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820231"/>
                <a:ext cx="9722589" cy="465768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4000" b="0" dirty="0" smtClean="0">
                    <a:latin typeface="+mn-ea"/>
                  </a:rPr>
                  <a:t>计算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，现在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不是质数了。</a:t>
                </a:r>
                <a:endParaRPr lang="en-US" altLang="zh-CN" sz="4000" b="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…</m:t>
                    </m:r>
                    <m:sSubSup>
                      <m:sSub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sSub>
                          <m:sSub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zh-CN" altLang="en-US" sz="4000" b="0" dirty="0" smtClean="0">
                    <a:latin typeface="+mn-ea"/>
                  </a:rPr>
                  <a:t>，考虑对每一个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zh-CN" altLang="en-US" sz="4000" b="0" dirty="0" smtClean="0">
                    <a:latin typeface="+mn-ea"/>
                  </a:rPr>
                  <a:t>都求出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Sup>
                      <m:sSubSup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d>
                  </m:oMath>
                </a14:m>
                <a:r>
                  <a:rPr lang="zh-CN" altLang="en-US" sz="4000" b="0" dirty="0" smtClean="0">
                    <a:latin typeface="+mn-ea"/>
                  </a:rPr>
                  <a:t>，最后用中国剩余定理合并。</a:t>
                </a:r>
                <a:endParaRPr lang="en-US" altLang="zh-CN" sz="40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820231"/>
                <a:ext cx="9722589" cy="4657686"/>
              </a:xfrm>
              <a:blipFill rotWithShape="0">
                <a:blip r:embed="rId2"/>
                <a:stretch>
                  <a:fillRect l="-1442" t="-2225" r="-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7.3.2</a:t>
            </a:r>
            <a:r>
              <a:rPr lang="zh-CN" altLang="en-US" sz="4800" dirty="0" smtClean="0"/>
              <a:t>、中国剩余定理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654978"/>
                <a:ext cx="9722589" cy="484497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3600" dirty="0" smtClean="0">
                    <a:latin typeface="+mn-ea"/>
                  </a:rPr>
                  <a:t>现在要</a:t>
                </a:r>
                <a:r>
                  <a:rPr lang="zh-CN" altLang="en-US" sz="3600" b="0" dirty="0" smtClean="0">
                    <a:latin typeface="+mn-ea"/>
                  </a:rPr>
                  <a:t>求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endParaRPr lang="en-US" altLang="zh-CN" sz="3600" b="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altLang="zh-CN" sz="3600" b="0" dirty="0" smtClean="0">
                  <a:latin typeface="+mn-ea"/>
                </a:endParaRPr>
              </a:p>
              <a:p>
                <a:r>
                  <a:rPr lang="zh-CN" altLang="en-US" sz="3600" dirty="0" smtClean="0">
                    <a:latin typeface="+mn-ea"/>
                  </a:rPr>
                  <a:t>考虑把上下所有的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3600" b="0" dirty="0" smtClean="0">
                    <a:latin typeface="+mn-ea"/>
                  </a:rPr>
                  <a:t>因子提取出来，然后剩下的东西就有逆元了。</a:t>
                </a:r>
                <a:endParaRPr lang="en-US" altLang="zh-CN" sz="3600" b="0" dirty="0" smtClean="0">
                  <a:latin typeface="+mn-ea"/>
                </a:endParaRPr>
              </a:p>
              <a:p>
                <a:r>
                  <a:rPr lang="zh-CN" altLang="en-US" sz="3600" dirty="0" smtClean="0">
                    <a:latin typeface="+mn-ea"/>
                  </a:rPr>
                  <a:t>计算：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𝑛𝑢𝑚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3600" b="0" dirty="0" smtClean="0">
                    <a:latin typeface="+mn-ea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zh-CN" altLang="en-US" sz="3600" b="0" dirty="0" smtClean="0">
                    <a:latin typeface="+mn-ea"/>
                  </a:rPr>
                  <a:t>的因子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3600" b="0" dirty="0" smtClean="0">
                    <a:latin typeface="+mn-ea"/>
                  </a:rPr>
                  <a:t>的数量；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3600" b="0" dirty="0" smtClean="0">
                    <a:latin typeface="+mn-ea"/>
                  </a:rPr>
                  <a:t>表示不含</a:t>
                </a:r>
                <a:r>
                  <a:rPr lang="zh-CN" altLang="en-US" sz="3600" dirty="0" smtClean="0">
                    <a:latin typeface="+mn-ea"/>
                  </a:rPr>
                  <a:t>因子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3600" b="0" dirty="0" smtClean="0">
                    <a:latin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36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altLang="zh-CN" sz="3600" b="0" dirty="0" smtClean="0">
                  <a:latin typeface="+mn-ea"/>
                </a:endParaRPr>
              </a:p>
              <a:p>
                <a:r>
                  <a:rPr lang="zh-CN" altLang="en-US" sz="3600" dirty="0">
                    <a:latin typeface="+mn-ea"/>
                  </a:rPr>
                  <a:t>这</a:t>
                </a:r>
                <a:r>
                  <a:rPr lang="zh-CN" altLang="en-US" sz="3600" dirty="0" smtClean="0">
                    <a:latin typeface="+mn-ea"/>
                  </a:rPr>
                  <a:t>俩玩意儿分治搞定。</a:t>
                </a:r>
                <a:endParaRPr lang="en-US" altLang="zh-CN" sz="36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654978"/>
                <a:ext cx="9722589" cy="4844974"/>
              </a:xfrm>
              <a:blipFill rotWithShape="0">
                <a:blip r:embed="rId2"/>
                <a:stretch>
                  <a:fillRect l="-1254" t="-629" r="-690" b="-4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/>
              <a:t>7</a:t>
            </a:r>
            <a:r>
              <a:rPr lang="en-US" altLang="zh-CN" sz="4800" dirty="0" smtClean="0"/>
              <a:t>.4</a:t>
            </a:r>
            <a:r>
              <a:rPr lang="zh-CN" altLang="en-US" sz="4800" dirty="0" smtClean="0"/>
              <a:t>、二次剩余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305147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latin typeface="+mn-ea"/>
              </a:rPr>
              <a:t>7.4.1</a:t>
            </a:r>
            <a:r>
              <a:rPr lang="zh-CN" altLang="en-US" sz="4000" dirty="0" smtClean="0">
                <a:latin typeface="+mn-ea"/>
              </a:rPr>
              <a:t>形式</a:t>
            </a:r>
            <a:r>
              <a:rPr lang="en-US" altLang="zh-CN" sz="4000" dirty="0" smtClean="0">
                <a:latin typeface="+mn-ea"/>
              </a:rPr>
              <a:t>1</a:t>
            </a:r>
          </a:p>
          <a:p>
            <a:r>
              <a:rPr lang="en-US" altLang="zh-CN" sz="4000" dirty="0" smtClean="0">
                <a:latin typeface="+mn-ea"/>
              </a:rPr>
              <a:t>7.4.2</a:t>
            </a:r>
            <a:r>
              <a:rPr lang="zh-CN" altLang="en-US" sz="4000" dirty="0" smtClean="0">
                <a:latin typeface="+mn-ea"/>
              </a:rPr>
              <a:t>形式</a:t>
            </a:r>
            <a:r>
              <a:rPr lang="en-US" altLang="zh-CN" sz="4000" dirty="0" smtClean="0">
                <a:latin typeface="+mn-ea"/>
              </a:rPr>
              <a:t>2</a:t>
            </a:r>
          </a:p>
          <a:p>
            <a:r>
              <a:rPr lang="en-US" altLang="zh-CN" sz="4000" dirty="0" smtClean="0">
                <a:latin typeface="+mn-ea"/>
              </a:rPr>
              <a:t>7.4.3</a:t>
            </a:r>
            <a:r>
              <a:rPr lang="zh-CN" altLang="en-US" sz="4000" dirty="0" smtClean="0">
                <a:latin typeface="+mn-ea"/>
              </a:rPr>
              <a:t>形式</a:t>
            </a:r>
            <a:r>
              <a:rPr lang="en-US" altLang="zh-CN" sz="4000" dirty="0">
                <a:latin typeface="+mn-ea"/>
              </a:rPr>
              <a:t>3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 smtClean="0">
                <a:latin typeface="+mn-ea"/>
              </a:rPr>
              <a:t>7.4.4</a:t>
            </a:r>
            <a:r>
              <a:rPr lang="zh-CN" altLang="en-US" sz="4000" dirty="0" smtClean="0">
                <a:latin typeface="+mn-ea"/>
              </a:rPr>
              <a:t>形式</a:t>
            </a:r>
            <a:r>
              <a:rPr lang="en-US" altLang="zh-CN" sz="4000" dirty="0">
                <a:latin typeface="+mn-ea"/>
              </a:rPr>
              <a:t>4</a:t>
            </a:r>
            <a:endParaRPr lang="en-US" altLang="zh-CN" sz="4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389408"/>
                <a:ext cx="8596668" cy="497834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1+2+3+…+</m:t>
                        </m:r>
                        <m:r>
                          <a:rPr lang="en-US" altLang="zh-CN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</m:den>
                    </m:f>
                    <m:r>
                      <a:rPr lang="en-US" altLang="zh-CN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altLang="zh-CN" sz="320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𝑛</m:t>
                            </m:r>
                            <m:r>
                              <a:rPr lang="en-US" altLang="zh-CN" sz="32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32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𝑛</m:t>
                            </m:r>
                            <m:r>
                              <a:rPr lang="en-US" altLang="zh-CN" sz="32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+1)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zh-CN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2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num>
                      <m:den>
                        <m:r>
                          <a:rPr lang="en-US" altLang="zh-CN" sz="32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32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32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32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+1)</m:t>
                        </m:r>
                      </m:den>
                    </m:f>
                  </m:oMath>
                </a14:m>
                <a:endParaRPr lang="en-US" altLang="zh-CN" sz="3200" dirty="0" smtClean="0">
                  <a:solidFill>
                    <a:srgbClr val="404040"/>
                  </a:solidFill>
                  <a:latin typeface="+mn-ea"/>
                </a:endParaRPr>
              </a:p>
              <a:p>
                <a:r>
                  <a:rPr lang="zh-CN" altLang="en-US" sz="3200" dirty="0">
                    <a:solidFill>
                      <a:srgbClr val="404040"/>
                    </a:solidFill>
                    <a:latin typeface="+mn-ea"/>
                  </a:rPr>
                  <a:t>原</a:t>
                </a:r>
                <a:r>
                  <a:rPr lang="zh-CN" altLang="en-US" sz="3200" dirty="0" smtClean="0">
                    <a:solidFill>
                      <a:srgbClr val="404040"/>
                    </a:solidFill>
                    <a:latin typeface="+mn-ea"/>
                  </a:rPr>
                  <a:t>式</a:t>
                </a:r>
                <a:r>
                  <a:rPr lang="en-US" altLang="zh-CN" sz="3200" dirty="0" smtClean="0">
                    <a:solidFill>
                      <a:srgbClr val="404040"/>
                    </a:solidFill>
                    <a:latin typeface="+mn-ea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3200" b="0" i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2</m:t>
                    </m:r>
                    <m:r>
                      <a:rPr lang="en-US" altLang="zh-CN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f>
                      <m:fPr>
                        <m:ctrlPr>
                          <a:rPr lang="en-US" altLang="zh-CN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  <m:r>
                          <a:rPr lang="en-US" altLang="zh-CN" sz="320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  <m:r>
                          <a:rPr lang="en-US" altLang="zh-CN" sz="320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den>
                    </m:f>
                    <m:r>
                      <a:rPr lang="en-US" altLang="zh-CN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  <m:r>
                          <a:rPr lang="en-US" altLang="zh-CN" sz="320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4</m:t>
                        </m:r>
                      </m:den>
                    </m:f>
                    <m:r>
                      <a:rPr lang="en-US" altLang="zh-CN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+…+</m:t>
                    </m:r>
                    <m:f>
                      <m:fPr>
                        <m:ctrlPr>
                          <a:rPr lang="en-US" altLang="zh-CN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32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32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32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+1)</m:t>
                        </m:r>
                      </m:den>
                    </m:f>
                    <m:r>
                      <a:rPr lang="en-US" altLang="zh-CN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en-US" altLang="zh-CN" sz="3200" dirty="0" smtClean="0">
                  <a:solidFill>
                    <a:srgbClr val="404040"/>
                  </a:solidFill>
                  <a:latin typeface="+mn-ea"/>
                </a:endParaRPr>
              </a:p>
              <a:p>
                <a:r>
                  <a:rPr lang="en-US" altLang="zh-CN" sz="3200" dirty="0" smtClean="0">
                    <a:solidFill>
                      <a:srgbClr val="404040"/>
                    </a:solidFill>
                    <a:latin typeface="+mn-ea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2(1−</m:t>
                    </m:r>
                    <m:f>
                      <m:fPr>
                        <m:ctrlPr>
                          <a:rPr lang="en-US" altLang="zh-CN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zh-CN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200" dirty="0" smtClean="0">
                  <a:solidFill>
                    <a:srgbClr val="404040"/>
                  </a:solidFill>
                  <a:latin typeface="+mn-ea"/>
                </a:endParaRPr>
              </a:p>
              <a:p>
                <a:r>
                  <a:rPr lang="en-US" altLang="zh-CN" sz="3200" dirty="0" smtClean="0">
                    <a:solidFill>
                      <a:srgbClr val="404040"/>
                    </a:solidFill>
                    <a:latin typeface="+mn-ea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altLang="zh-CN" sz="3200" dirty="0" smtClean="0">
                  <a:solidFill>
                    <a:srgbClr val="404040"/>
                  </a:solidFill>
                  <a:latin typeface="+mn-ea"/>
                </a:endParaRPr>
              </a:p>
              <a:p>
                <a:r>
                  <a:rPr lang="zh-CN" altLang="en-US" sz="3200" dirty="0">
                    <a:solidFill>
                      <a:srgbClr val="404040"/>
                    </a:solidFill>
                    <a:latin typeface="+mn-ea"/>
                  </a:rPr>
                  <a:t>出题</a:t>
                </a:r>
                <a:r>
                  <a:rPr lang="zh-CN" altLang="en-US" sz="3200" dirty="0" smtClean="0">
                    <a:solidFill>
                      <a:srgbClr val="404040"/>
                    </a:solidFill>
                    <a:latin typeface="+mn-ea"/>
                  </a:rPr>
                  <a:t>人也承认这是纯数学题，那就当给大家活跃下气氛吧。。</a:t>
                </a:r>
                <a:endParaRPr lang="en-US" altLang="zh-CN" sz="3200" dirty="0">
                  <a:solidFill>
                    <a:srgbClr val="40404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5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389408"/>
                <a:ext cx="8596668" cy="4978341"/>
              </a:xfrm>
              <a:blipFill rotWithShape="0">
                <a:blip r:embed="rId2"/>
                <a:stretch>
                  <a:fillRect l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标题 1"/>
          <p:cNvSpPr txBox="1"/>
          <p:nvPr/>
        </p:nvSpPr>
        <p:spPr>
          <a:xfrm>
            <a:off x="838200" y="111738"/>
            <a:ext cx="7655805" cy="7585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/>
              <a:t>JZOJ(junior)1867 </a:t>
            </a:r>
            <a:r>
              <a:rPr lang="zh-CN" altLang="en-US" sz="4000" dirty="0"/>
              <a:t>裂项相消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7.4.1</a:t>
            </a:r>
            <a:r>
              <a:rPr lang="zh-CN" altLang="en-US" sz="4800" dirty="0" smtClean="0"/>
              <a:t>、形式</a:t>
            </a:r>
            <a:r>
              <a:rPr lang="en-US" altLang="zh-CN" sz="4800" dirty="0" smtClean="0"/>
              <a:t>1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820231"/>
                <a:ext cx="9722589" cy="465768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sz="4000" b="0" dirty="0" smtClean="0">
                    <a:latin typeface="+mn-ea"/>
                  </a:rPr>
                  <a:t>，</a:t>
                </a:r>
                <a:r>
                  <a:rPr lang="en-US" altLang="zh-CN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是奇质数，求解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4000" b="0" dirty="0" smtClean="0">
                  <a:latin typeface="+mn-ea"/>
                </a:endParaRPr>
              </a:p>
              <a:p>
                <a:r>
                  <a:rPr lang="zh-CN" altLang="en-US" sz="4000" dirty="0">
                    <a:latin typeface="+mn-ea"/>
                  </a:rPr>
                  <a:t>这也</a:t>
                </a:r>
                <a:r>
                  <a:rPr lang="zh-CN" altLang="en-US" sz="4000" dirty="0" smtClean="0">
                    <a:latin typeface="+mn-ea"/>
                  </a:rPr>
                  <a:t>是二次同余方程的基本形式</a:t>
                </a:r>
                <a:endParaRPr lang="en-US" altLang="zh-CN" sz="40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820231"/>
                <a:ext cx="9722589" cy="4657686"/>
              </a:xfrm>
              <a:blipFill rotWithShape="0">
                <a:blip r:embed="rId2"/>
                <a:stretch>
                  <a:fillRect l="-1442" t="-2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7.4.1</a:t>
            </a:r>
            <a:r>
              <a:rPr lang="zh-CN" altLang="en-US" sz="4800" dirty="0" smtClean="0"/>
              <a:t>、形式</a:t>
            </a:r>
            <a:r>
              <a:rPr lang="en-US" altLang="zh-CN" sz="4800" dirty="0" smtClean="0"/>
              <a:t>1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820231"/>
                <a:ext cx="9722589" cy="4745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sz="4000" dirty="0">
                    <a:latin typeface="+mn-ea"/>
                  </a:rPr>
                  <a:t>，</a:t>
                </a:r>
                <a:r>
                  <a:rPr lang="en-US" altLang="zh-CN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>
                    <a:latin typeface="+mn-ea"/>
                  </a:rPr>
                  <a:t>是奇质数</a:t>
                </a:r>
                <a:endParaRPr lang="en-US" altLang="zh-CN" sz="4000" b="0" dirty="0" smtClean="0">
                  <a:latin typeface="+mn-ea"/>
                </a:endParaRPr>
              </a:p>
              <a:p>
                <a:r>
                  <a:rPr lang="zh-CN" altLang="en-US" sz="4000" b="0" dirty="0" smtClean="0">
                    <a:latin typeface="+mn-ea"/>
                  </a:rPr>
                  <a:t>首先看两个东西：</a:t>
                </a:r>
                <a:endParaRPr lang="en-US" altLang="zh-CN" sz="4000" b="0" dirty="0" smtClean="0">
                  <a:latin typeface="+mn-ea"/>
                </a:endParaRPr>
              </a:p>
              <a:p>
                <a:r>
                  <a:rPr lang="en-US" altLang="zh-CN" sz="4000" b="0" dirty="0" smtClean="0">
                    <a:latin typeface="+mn-ea"/>
                  </a:rPr>
                  <a:t>1</a:t>
                </a:r>
                <a:r>
                  <a:rPr lang="zh-CN" altLang="en-US" sz="4000" b="0" dirty="0" smtClean="0">
                    <a:latin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满足什么条件有解；</a:t>
                </a:r>
                <a:endParaRPr lang="en-US" altLang="zh-CN" sz="4000" b="0" dirty="0" smtClean="0">
                  <a:latin typeface="+mn-ea"/>
                </a:endParaRPr>
              </a:p>
              <a:p>
                <a:r>
                  <a:rPr lang="en-US" altLang="zh-CN" sz="4000" dirty="0" smtClean="0">
                    <a:latin typeface="+mn-ea"/>
                  </a:rPr>
                  <a:t>2</a:t>
                </a:r>
                <a:r>
                  <a:rPr lang="zh-CN" altLang="en-US" sz="4000" dirty="0" smtClean="0">
                    <a:latin typeface="+mn-ea"/>
                  </a:rPr>
                  <a:t>、有解的话，有几个解。</a:t>
                </a:r>
                <a:endParaRPr lang="en-US" altLang="zh-CN" sz="4000" dirty="0" smtClean="0">
                  <a:latin typeface="+mn-ea"/>
                </a:endParaRPr>
              </a:p>
              <a:p>
                <a:endParaRPr lang="en-US" altLang="zh-CN" sz="40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820231"/>
                <a:ext cx="9722589" cy="4745822"/>
              </a:xfrm>
              <a:blipFill rotWithShape="0">
                <a:blip r:embed="rId2"/>
                <a:stretch>
                  <a:fillRect l="-1442" t="-2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7.4.1</a:t>
            </a:r>
            <a:r>
              <a:rPr lang="zh-CN" altLang="en-US" sz="4800" dirty="0" smtClean="0"/>
              <a:t>、形式</a:t>
            </a:r>
            <a:r>
              <a:rPr lang="en-US" altLang="zh-CN" sz="4800" dirty="0" smtClean="0"/>
              <a:t>1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555825"/>
                <a:ext cx="9722589" cy="50102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sz="4000" dirty="0">
                    <a:latin typeface="+mn-ea"/>
                  </a:rPr>
                  <a:t>，</a:t>
                </a:r>
                <a:r>
                  <a:rPr lang="en-US" altLang="zh-CN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>
                    <a:latin typeface="+mn-ea"/>
                  </a:rPr>
                  <a:t>是奇质数</a:t>
                </a:r>
                <a:endParaRPr lang="en-US" altLang="zh-CN" sz="4000" b="0" dirty="0" smtClean="0">
                  <a:latin typeface="+mn-ea"/>
                </a:endParaRPr>
              </a:p>
              <a:p>
                <a:r>
                  <a:rPr lang="zh-CN" altLang="en-US" sz="4000" b="0" dirty="0" smtClean="0">
                    <a:latin typeface="+mn-ea"/>
                  </a:rPr>
                  <a:t>定义有解的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叫做模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的二次剩余，无解的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4000" dirty="0">
                    <a:latin typeface="+mn-ea"/>
                  </a:rPr>
                  <a:t>叫做模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>
                    <a:latin typeface="+mn-ea"/>
                  </a:rPr>
                  <a:t>的二</a:t>
                </a:r>
                <a:r>
                  <a:rPr lang="zh-CN" altLang="en-US" sz="4000" dirty="0" smtClean="0">
                    <a:latin typeface="+mn-ea"/>
                  </a:rPr>
                  <a:t>次非剩余（或非二次剩余）</a:t>
                </a:r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b="0" dirty="0" smtClean="0">
                    <a:latin typeface="+mn-ea"/>
                  </a:rPr>
                  <a:t>欧拉判定法：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4000" dirty="0">
                    <a:latin typeface="+mn-ea"/>
                  </a:rPr>
                  <a:t>是模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>
                    <a:latin typeface="+mn-ea"/>
                  </a:rPr>
                  <a:t>的</a:t>
                </a:r>
                <a:r>
                  <a:rPr lang="zh-CN" altLang="en-US" sz="4000" dirty="0" smtClean="0">
                    <a:latin typeface="+mn-ea"/>
                  </a:rPr>
                  <a:t>二次剩余，当且仅当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zh-CN" sz="4000" b="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证明略</a:t>
                </a:r>
                <a:endParaRPr lang="en-US" altLang="zh-CN" sz="40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555825"/>
                <a:ext cx="9722589" cy="5010227"/>
              </a:xfrm>
              <a:blipFill rotWithShape="0">
                <a:blip r:embed="rId2"/>
                <a:stretch>
                  <a:fillRect l="-1442" t="-1946" b="-4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7.4.1</a:t>
            </a:r>
            <a:r>
              <a:rPr lang="zh-CN" altLang="en-US" sz="4800" dirty="0" smtClean="0"/>
              <a:t>、形式</a:t>
            </a:r>
            <a:r>
              <a:rPr lang="en-US" altLang="zh-CN" sz="4800" dirty="0" smtClean="0"/>
              <a:t>1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820231"/>
                <a:ext cx="9722589" cy="4745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sz="4000" dirty="0">
                    <a:latin typeface="+mn-ea"/>
                  </a:rPr>
                  <a:t>，</a:t>
                </a:r>
                <a:r>
                  <a:rPr lang="en-US" altLang="zh-CN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>
                    <a:latin typeface="+mn-ea"/>
                  </a:rPr>
                  <a:t>是奇质数</a:t>
                </a:r>
                <a:endParaRPr lang="en-US" altLang="zh-CN" sz="4000" b="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4000" dirty="0">
                    <a:latin typeface="+mn-ea"/>
                  </a:rPr>
                  <a:t>是模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>
                    <a:latin typeface="+mn-ea"/>
                  </a:rPr>
                  <a:t>的</a:t>
                </a:r>
                <a:r>
                  <a:rPr lang="zh-CN" altLang="en-US" sz="4000" dirty="0" smtClean="0">
                    <a:latin typeface="+mn-ea"/>
                  </a:rPr>
                  <a:t>二次剩余，则必有两解，即模意义下的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=±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40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820231"/>
                <a:ext cx="9722589" cy="4745822"/>
              </a:xfrm>
              <a:blipFill rotWithShape="0">
                <a:blip r:embed="rId2"/>
                <a:stretch>
                  <a:fillRect l="-1442" t="-2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7.4.1</a:t>
            </a:r>
            <a:r>
              <a:rPr lang="zh-CN" altLang="en-US" sz="4800" dirty="0" smtClean="0"/>
              <a:t>、形式</a:t>
            </a:r>
            <a:r>
              <a:rPr lang="en-US" altLang="zh-CN" sz="4800" dirty="0" smtClean="0"/>
              <a:t>1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820231"/>
                <a:ext cx="9722589" cy="4745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sz="4000" dirty="0">
                    <a:latin typeface="+mn-ea"/>
                  </a:rPr>
                  <a:t>，</a:t>
                </a:r>
                <a:r>
                  <a:rPr lang="en-US" altLang="zh-CN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>
                    <a:latin typeface="+mn-ea"/>
                  </a:rPr>
                  <a:t>是奇质数</a:t>
                </a:r>
                <a:endParaRPr lang="en-US" altLang="zh-CN" sz="4000" b="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，若</a:t>
                </a:r>
                <a14:m>
                  <m:oMath xmlns:m="http://schemas.openxmlformats.org/officeDocument/2006/math">
                    <m:r>
                      <a:rPr lang="zh-CN" altLang="en-US" sz="40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是二次非剩余，则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4000" dirty="0">
                        <a:latin typeface="+mn-ea"/>
                      </a:rPr>
                      <m:t>其中一个解为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zh-CN" altLang="en-US" sz="40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rad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altLang="zh-CN" sz="4000" b="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证明：把这个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4000" b="0" dirty="0" smtClean="0">
                    <a:latin typeface="+mn-ea"/>
                  </a:rPr>
                  <a:t>展开一下，就明白了。</a:t>
                </a:r>
                <a:endParaRPr lang="en-US" altLang="zh-CN" sz="40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820231"/>
                <a:ext cx="9722589" cy="4745822"/>
              </a:xfrm>
              <a:blipFill rotWithShape="0">
                <a:blip r:embed="rId2"/>
                <a:stretch>
                  <a:fillRect l="-1442" t="-2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7.4.2</a:t>
            </a:r>
            <a:r>
              <a:rPr lang="zh-CN" altLang="en-US" sz="4800" dirty="0" smtClean="0"/>
              <a:t>、形式</a:t>
            </a:r>
            <a:r>
              <a:rPr lang="en-US" altLang="zh-CN" sz="4800" dirty="0"/>
              <a:t>2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820231"/>
                <a:ext cx="9722589" cy="465768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sz="3600" b="0" dirty="0" smtClean="0">
                    <a:latin typeface="+mn-ea"/>
                  </a:rPr>
                  <a:t>，</a:t>
                </a:r>
                <a:r>
                  <a:rPr lang="en-US" altLang="zh-CN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600" b="0" dirty="0" smtClean="0">
                    <a:latin typeface="+mn-ea"/>
                  </a:rPr>
                  <a:t>是奇质数，求解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3600" b="0" dirty="0" smtClean="0">
                  <a:latin typeface="+mn-ea"/>
                </a:endParaRPr>
              </a:p>
              <a:p>
                <a:r>
                  <a:rPr lang="zh-CN" altLang="en-US" sz="3600" dirty="0" smtClean="0">
                    <a:latin typeface="+mn-ea"/>
                  </a:rPr>
                  <a:t>通过配方可得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−4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zh-CN" sz="3600" b="0" dirty="0" smtClean="0">
                  <a:latin typeface="+mn-ea"/>
                </a:endParaRPr>
              </a:p>
              <a:p>
                <a:r>
                  <a:rPr lang="zh-CN" altLang="en-US" sz="3600" dirty="0" smtClean="0">
                    <a:latin typeface="+mn-ea"/>
                  </a:rPr>
                  <a:t>然后就那样解方程，解出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3600" dirty="0" smtClean="0">
                  <a:latin typeface="+mn-ea"/>
                </a:endParaRPr>
              </a:p>
              <a:p>
                <a:r>
                  <a:rPr lang="zh-CN" altLang="en-US" sz="3600" b="0" dirty="0" smtClean="0">
                    <a:latin typeface="+mn-ea"/>
                  </a:rPr>
                  <a:t>然后就扩展</a:t>
                </a:r>
                <a:r>
                  <a:rPr lang="en-US" altLang="zh-CN" sz="3600" dirty="0" err="1" smtClean="0">
                    <a:latin typeface="+mn-ea"/>
                  </a:rPr>
                  <a:t>gcd</a:t>
                </a:r>
                <a:r>
                  <a:rPr lang="zh-CN" altLang="en-US" sz="3600" dirty="0" smtClean="0">
                    <a:latin typeface="+mn-ea"/>
                  </a:rPr>
                  <a:t>什么的搞出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3600" b="0" dirty="0" smtClean="0">
                  <a:latin typeface="+mn-ea"/>
                </a:endParaRPr>
              </a:p>
              <a:p>
                <a:r>
                  <a:rPr lang="zh-CN" altLang="en-US" sz="3600" dirty="0" smtClean="0">
                    <a:latin typeface="+mn-ea"/>
                  </a:rPr>
                  <a:t>思考：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3600" b="0" dirty="0" smtClean="0">
                    <a:latin typeface="+mn-ea"/>
                  </a:rPr>
                  <a:t>没逆元怎么办？</a:t>
                </a:r>
                <a:endParaRPr lang="en-US" altLang="zh-CN" sz="36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820231"/>
                <a:ext cx="9722589" cy="4657686"/>
              </a:xfrm>
              <a:blipFill rotWithShape="0">
                <a:blip r:embed="rId2"/>
                <a:stretch>
                  <a:fillRect l="-1254" t="-1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7.4.3</a:t>
            </a:r>
            <a:r>
              <a:rPr lang="zh-CN" altLang="en-US" sz="4800" dirty="0" smtClean="0"/>
              <a:t>、形式</a:t>
            </a:r>
            <a:r>
              <a:rPr lang="en-US" altLang="zh-CN" sz="4800" dirty="0" smtClean="0"/>
              <a:t>3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820231"/>
                <a:ext cx="9722589" cy="465768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4000" b="0" dirty="0" smtClean="0">
                    <a:latin typeface="+mn-ea"/>
                  </a:rPr>
                  <a:t>，</a:t>
                </a:r>
                <a:r>
                  <a:rPr lang="en-US" altLang="zh-CN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000" b="0" dirty="0" smtClean="0">
                    <a:latin typeface="+mn-ea"/>
                  </a:rPr>
                  <a:t>是奇质数，求解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4000" b="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对于每个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000" b="0" smtClean="0">
                    <a:latin typeface="+mn-ea"/>
                  </a:rPr>
                  <a:t>单独求解，最后中国剩余定理合并</a:t>
                </a:r>
                <a:endParaRPr lang="en-US" altLang="zh-CN" sz="40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820231"/>
                <a:ext cx="9722589" cy="4657686"/>
              </a:xfrm>
              <a:blipFill rotWithShape="0">
                <a:blip r:embed="rId2"/>
                <a:stretch>
                  <a:fillRect l="-1442" t="-2094" r="-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7.4.4</a:t>
            </a:r>
            <a:r>
              <a:rPr lang="zh-CN" altLang="en-US" sz="4800" dirty="0" smtClean="0"/>
              <a:t>、形式</a:t>
            </a:r>
            <a:r>
              <a:rPr lang="en-US" altLang="zh-CN" sz="4800" dirty="0" smtClean="0"/>
              <a:t>4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820231"/>
                <a:ext cx="9722589" cy="465768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4000" b="0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40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是奇质数，求解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4000" b="0" dirty="0" smtClean="0">
                  <a:latin typeface="+mn-ea"/>
                </a:endParaRPr>
              </a:p>
              <a:p>
                <a:endParaRPr lang="en-US" altLang="zh-CN" sz="40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820231"/>
                <a:ext cx="9722589" cy="4657686"/>
              </a:xfrm>
              <a:blipFill rotWithShape="0">
                <a:blip r:embed="rId2"/>
                <a:stretch>
                  <a:fillRect t="-2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871148"/>
            <a:ext cx="9356346" cy="12988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2" y="4383967"/>
            <a:ext cx="3244672" cy="1003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/>
              <a:t>7</a:t>
            </a:r>
            <a:r>
              <a:rPr lang="en-US" altLang="zh-CN" sz="4800" dirty="0" smtClean="0"/>
              <a:t>.5</a:t>
            </a:r>
            <a:r>
              <a:rPr lang="zh-CN" altLang="en-US" sz="4800" dirty="0" smtClean="0"/>
              <a:t>、原根与离散对数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305147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latin typeface="+mn-ea"/>
              </a:rPr>
              <a:t>7.5.1BSGS</a:t>
            </a:r>
          </a:p>
          <a:p>
            <a:r>
              <a:rPr lang="en-US" altLang="zh-CN" sz="4000" dirty="0" smtClean="0">
                <a:latin typeface="+mn-ea"/>
              </a:rPr>
              <a:t>7.5.2</a:t>
            </a:r>
            <a:r>
              <a:rPr lang="zh-CN" altLang="en-US" sz="4000" dirty="0" smtClean="0">
                <a:latin typeface="+mn-ea"/>
              </a:rPr>
              <a:t>指数与原根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 smtClean="0">
                <a:latin typeface="+mn-ea"/>
              </a:rPr>
              <a:t>7.5.3</a:t>
            </a:r>
            <a:r>
              <a:rPr lang="zh-CN" altLang="en-US" sz="4000" dirty="0">
                <a:latin typeface="+mn-ea"/>
              </a:rPr>
              <a:t>离散对数</a:t>
            </a:r>
            <a:endParaRPr lang="en-US" altLang="zh-CN" sz="4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7.5.1</a:t>
            </a:r>
            <a:r>
              <a:rPr lang="zh-CN" altLang="en-US" sz="4800" dirty="0" smtClean="0"/>
              <a:t>、</a:t>
            </a:r>
            <a:r>
              <a:rPr lang="en-US" altLang="zh-CN" sz="4800" dirty="0" smtClean="0"/>
              <a:t>BSGS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608462"/>
                <a:ext cx="9612421" cy="486945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4000" dirty="0" smtClean="0">
                    <a:latin typeface="+mn-ea"/>
                  </a:rPr>
                  <a:t>求解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，</a:t>
                </a:r>
                <a:r>
                  <a:rPr lang="en-US" altLang="zh-CN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+7</m:t>
                    </m:r>
                  </m:oMath>
                </a14:m>
                <a:endParaRPr lang="en-US" altLang="zh-CN" sz="4000" b="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提示：分三种情况考虑：</a:t>
                </a:r>
                <a:r>
                  <a:rPr lang="en-US" altLang="zh-CN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为质数、</a:t>
                </a:r>
                <a:r>
                  <a:rPr lang="en-US" altLang="zh-CN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非质数但与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互质、</a:t>
                </a:r>
                <a:r>
                  <a:rPr lang="en-US" altLang="zh-CN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任意。</a:t>
                </a:r>
                <a:endParaRPr lang="en-US" altLang="zh-CN" sz="40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608462"/>
                <a:ext cx="9612421" cy="4869455"/>
              </a:xfrm>
              <a:blipFill rotWithShape="0">
                <a:blip r:embed="rId2"/>
                <a:stretch>
                  <a:fillRect l="-1458" t="-2003" r="-15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1.2.2</a:t>
            </a:r>
            <a:r>
              <a:rPr lang="zh-CN" altLang="en-US" sz="4800" dirty="0" smtClean="0"/>
              <a:t>、调和级数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543644"/>
                <a:ext cx="9292932" cy="531435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3600" dirty="0" smtClean="0"/>
                  <a:t>全不为</a:t>
                </a:r>
                <a:r>
                  <a:rPr lang="en-US" altLang="zh-CN" sz="3600" dirty="0" smtClean="0"/>
                  <a:t>0</a:t>
                </a:r>
                <a:r>
                  <a:rPr lang="zh-CN" altLang="en-US" sz="3600" dirty="0" smtClean="0"/>
                  <a:t>的等差数列的倒数数列叫调和数列。</a:t>
                </a:r>
                <a:endParaRPr lang="en-US" altLang="zh-CN" sz="3600" dirty="0" smtClean="0"/>
              </a:p>
              <a:p>
                <a:r>
                  <a:rPr lang="zh-CN" altLang="en-US" sz="3600" dirty="0" smtClean="0"/>
                  <a:t>通常我们研究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sz="3600" dirty="0" smtClean="0">
                  <a:latin typeface="+mn-ea"/>
                </a:endParaRPr>
              </a:p>
              <a:p>
                <a:r>
                  <a:rPr lang="zh-CN" altLang="en-US" sz="3600" dirty="0" smtClean="0">
                    <a:latin typeface="+mn-ea"/>
                  </a:rPr>
                  <a:t>它的前缀和叫调和级数。这个数列是发散的，即调和级数是无穷大的。</a:t>
                </a:r>
                <a:endParaRPr lang="en-US" altLang="zh-CN" sz="36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是欧拉常数，约等于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0.57722</m:t>
                    </m:r>
                  </m:oMath>
                </a14:m>
                <a:endParaRPr lang="en-US" altLang="zh-CN" sz="3600" dirty="0" smtClean="0">
                  <a:latin typeface="+mn-ea"/>
                </a:endParaRPr>
              </a:p>
              <a:p>
                <a:r>
                  <a:rPr lang="zh-CN" altLang="en-US" sz="3600" dirty="0" smtClean="0">
                    <a:latin typeface="+mn-ea"/>
                  </a:rPr>
                  <a:t>所以放在</a:t>
                </a:r>
                <a:r>
                  <a:rPr lang="en-US" altLang="zh-CN" sz="3600" dirty="0" smtClean="0">
                    <a:latin typeface="+mn-ea"/>
                  </a:rPr>
                  <a:t>OI</a:t>
                </a:r>
                <a:r>
                  <a:rPr lang="zh-CN" altLang="en-US" sz="3600" dirty="0" smtClean="0">
                    <a:latin typeface="+mn-ea"/>
                  </a:rPr>
                  <a:t>上，肯定是考别的东西，比如：</a:t>
                </a:r>
                <a:endParaRPr lang="en-US" altLang="zh-CN" sz="36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543644"/>
                <a:ext cx="9292932" cy="5314356"/>
              </a:xfrm>
              <a:blipFill rotWithShape="0">
                <a:blip r:embed="rId2"/>
                <a:stretch>
                  <a:fillRect l="-1311" t="-1950" r="-6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7.5.1</a:t>
            </a:r>
            <a:r>
              <a:rPr lang="zh-CN" altLang="en-US" sz="4800" dirty="0" smtClean="0"/>
              <a:t>、</a:t>
            </a:r>
            <a:r>
              <a:rPr lang="en-US" altLang="zh-CN" sz="4800" dirty="0" smtClean="0"/>
              <a:t>BSGS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5" y="1608462"/>
                <a:ext cx="9612420" cy="486945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200" b="0" dirty="0" smtClean="0">
                    <a:latin typeface="+mn-ea"/>
                  </a:rPr>
                  <a:t>为质数：</a:t>
                </a:r>
                <a:endParaRPr lang="en-US" altLang="zh-CN" sz="3200" b="0" dirty="0" smtClean="0">
                  <a:latin typeface="+mn-ea"/>
                </a:endParaRPr>
              </a:p>
              <a:p>
                <a:r>
                  <a:rPr lang="zh-CN" altLang="en-US" sz="3200" b="0" dirty="0" smtClean="0">
                    <a:latin typeface="+mn-ea"/>
                  </a:rPr>
                  <a:t>考虑费马小定理，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3200" b="0" dirty="0" smtClean="0">
                    <a:latin typeface="+mn-ea"/>
                  </a:rPr>
                  <a:t>，因为大于</a:t>
                </a:r>
                <a:r>
                  <a:rPr lang="zh-CN" altLang="en-US" sz="3200" dirty="0" smtClean="0">
                    <a:latin typeface="+mn-ea"/>
                  </a:rPr>
                  <a:t>就跟小于的循环了</a:t>
                </a:r>
                <a:r>
                  <a:rPr lang="zh-CN" altLang="en-US" sz="3200" b="0" dirty="0" smtClean="0">
                    <a:latin typeface="+mn-ea"/>
                  </a:rPr>
                  <a:t>。</a:t>
                </a:r>
                <a:endParaRPr lang="en-US" altLang="zh-CN" sz="3200" b="0" dirty="0" smtClean="0">
                  <a:latin typeface="+mn-ea"/>
                </a:endParaRPr>
              </a:p>
              <a:p>
                <a:r>
                  <a:rPr lang="zh-CN" altLang="en-US" sz="3200" dirty="0" smtClean="0">
                    <a:latin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𝐴</m:t>
                    </m:r>
                    <m:rad>
                      <m:radPr>
                        <m:degHide m:val="on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3200" b="0" dirty="0" smtClean="0">
                    <a:latin typeface="+mn-ea"/>
                  </a:rPr>
                  <a:t>，则原式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ad>
                          <m:radPr>
                            <m:degHide m:val="on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rad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200" b="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ad>
                          <m:radPr>
                            <m:degHide m:val="on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rad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200" b="0" dirty="0" smtClean="0">
                  <a:latin typeface="+mn-ea"/>
                </a:endParaRPr>
              </a:p>
              <a:p>
                <a:r>
                  <a:rPr lang="zh-CN" altLang="en-US" sz="3200" dirty="0">
                    <a:latin typeface="+mn-ea"/>
                  </a:rPr>
                  <a:t>枚举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3200" b="0" dirty="0" smtClean="0">
                    <a:latin typeface="+mn-ea"/>
                  </a:rPr>
                  <a:t>，再用</a:t>
                </a:r>
                <a:r>
                  <a:rPr lang="en-US" altLang="zh-CN" sz="3200" b="0" dirty="0" smtClean="0">
                    <a:latin typeface="+mn-ea"/>
                  </a:rPr>
                  <a:t>hash</a:t>
                </a:r>
                <a:r>
                  <a:rPr lang="zh-CN" altLang="en-US" sz="3200" b="0" dirty="0" smtClean="0">
                    <a:latin typeface="+mn-ea"/>
                  </a:rPr>
                  <a:t>判断最小的</a:t>
                </a:r>
                <a:r>
                  <a:rPr lang="en-US" altLang="zh-CN" sz="3200" b="0" dirty="0" smtClean="0">
                    <a:latin typeface="+mn-ea"/>
                  </a:rPr>
                  <a:t>B</a:t>
                </a:r>
                <a:r>
                  <a:rPr lang="zh-CN" altLang="en-US" sz="3200" b="0" dirty="0" smtClean="0">
                    <a:latin typeface="+mn-ea"/>
                  </a:rPr>
                  <a:t>是啥。</a:t>
                </a:r>
                <a:endParaRPr lang="en-US" altLang="zh-CN" sz="3200" b="0" dirty="0" smtClean="0">
                  <a:latin typeface="+mn-ea"/>
                </a:endParaRPr>
              </a:p>
              <a:p>
                <a:r>
                  <a:rPr lang="zh-CN" altLang="en-US" sz="3200" dirty="0" smtClean="0">
                    <a:latin typeface="+mn-ea"/>
                  </a:rPr>
                  <a:t>相当于要预处理右边那一坨东西，放进</a:t>
                </a:r>
                <a:r>
                  <a:rPr lang="en-US" altLang="zh-CN" sz="3200" dirty="0" smtClean="0">
                    <a:latin typeface="+mn-ea"/>
                  </a:rPr>
                  <a:t>hash</a:t>
                </a:r>
                <a:r>
                  <a:rPr lang="zh-CN" altLang="en-US" sz="3200" dirty="0" smtClean="0">
                    <a:latin typeface="+mn-ea"/>
                  </a:rPr>
                  <a:t>表里。</a:t>
                </a:r>
                <a:endParaRPr lang="en-US" altLang="zh-CN" sz="3200" dirty="0" smtClean="0">
                  <a:latin typeface="+mn-ea"/>
                </a:endParaRPr>
              </a:p>
              <a:p>
                <a:r>
                  <a:rPr lang="zh-CN" altLang="en-US" sz="3200" b="0" dirty="0" smtClean="0">
                    <a:latin typeface="+mn-ea"/>
                  </a:rPr>
                  <a:t>时间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2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5" y="1608462"/>
                <a:ext cx="9612420" cy="4869455"/>
              </a:xfrm>
              <a:blipFill rotWithShape="0">
                <a:blip r:embed="rId2"/>
                <a:stretch>
                  <a:fillRect l="-951" t="-1502" r="-1078" b="-3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7.5.1</a:t>
            </a:r>
            <a:r>
              <a:rPr lang="zh-CN" altLang="en-US" sz="4800" dirty="0" smtClean="0"/>
              <a:t>、</a:t>
            </a:r>
            <a:r>
              <a:rPr lang="en-US" altLang="zh-CN" sz="4800" dirty="0" smtClean="0"/>
              <a:t>BSGS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5" y="1608462"/>
                <a:ext cx="9612420" cy="486945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4000" b="0" dirty="0" smtClean="0">
                    <a:latin typeface="+mn-ea"/>
                  </a:rPr>
                  <a:t>小优化：设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𝐴</m:t>
                    </m:r>
                    <m:rad>
                      <m:radPr>
                        <m:degHide m:val="on"/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，这样就不用求逆元了。</a:t>
                </a:r>
                <a:endParaRPr lang="en-US" altLang="zh-CN" sz="40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5" y="1608462"/>
                <a:ext cx="9612420" cy="4869455"/>
              </a:xfrm>
              <a:blipFill rotWithShape="0">
                <a:blip r:embed="rId2"/>
                <a:stretch>
                  <a:fillRect l="-1458" t="-1877" r="-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7.5.1</a:t>
            </a:r>
            <a:r>
              <a:rPr lang="zh-CN" altLang="en-US" sz="4800" dirty="0" smtClean="0"/>
              <a:t>、</a:t>
            </a:r>
            <a:r>
              <a:rPr lang="en-US" altLang="zh-CN" sz="4800" dirty="0" smtClean="0"/>
              <a:t>BSGS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5" y="1608462"/>
                <a:ext cx="9612420" cy="486945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非质数但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：</a:t>
                </a:r>
                <a:endParaRPr lang="en-US" altLang="zh-CN" sz="4000" b="0" dirty="0" smtClean="0">
                  <a:latin typeface="+mn-ea"/>
                </a:endParaRPr>
              </a:p>
              <a:p>
                <a:r>
                  <a:rPr lang="zh-CN" altLang="en-US" sz="4000" b="0" dirty="0" smtClean="0">
                    <a:latin typeface="+mn-ea"/>
                  </a:rPr>
                  <a:t>考虑欧拉定理，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zh-CN" altLang="en-US" sz="40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，因为大于</a:t>
                </a:r>
                <a:r>
                  <a:rPr lang="zh-CN" altLang="en-US" sz="4000" dirty="0" smtClean="0">
                    <a:latin typeface="+mn-ea"/>
                  </a:rPr>
                  <a:t>就跟小于的循环了</a:t>
                </a:r>
                <a:r>
                  <a:rPr lang="zh-CN" altLang="en-US" sz="4000" b="0" dirty="0" smtClean="0">
                    <a:latin typeface="+mn-ea"/>
                  </a:rPr>
                  <a:t>。</a:t>
                </a:r>
                <a:endParaRPr lang="en-US" altLang="zh-CN" sz="4000" b="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所以仍可以设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𝐴</m:t>
                    </m:r>
                    <m:rad>
                      <m:radPr>
                        <m:degHide m:val="on"/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，然后跟之前一样做。</a:t>
                </a:r>
                <a:endParaRPr lang="en-US" altLang="zh-CN" sz="40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5" y="1608462"/>
                <a:ext cx="9612420" cy="4869455"/>
              </a:xfrm>
              <a:blipFill rotWithShape="0">
                <a:blip r:embed="rId2"/>
                <a:stretch>
                  <a:fillRect l="-1458" t="-2128" r="-1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7.5.1</a:t>
            </a:r>
            <a:r>
              <a:rPr lang="zh-CN" altLang="en-US" sz="4800" dirty="0" smtClean="0"/>
              <a:t>、</a:t>
            </a:r>
            <a:r>
              <a:rPr lang="en-US" altLang="zh-CN" sz="4800" dirty="0" smtClean="0"/>
              <a:t>BSGS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333040"/>
                <a:ext cx="9612420" cy="53321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200" b="0" dirty="0" smtClean="0">
                    <a:latin typeface="+mn-ea"/>
                  </a:rPr>
                  <a:t>非质数：</a:t>
                </a:r>
                <a:endParaRPr lang="en-US" altLang="zh-CN" sz="3200" b="0" dirty="0" smtClean="0">
                  <a:latin typeface="+mn-ea"/>
                </a:endParaRPr>
              </a:p>
              <a:p>
                <a:r>
                  <a:rPr lang="zh-CN" altLang="en-US" sz="3200" b="0" dirty="0" smtClean="0">
                    <a:latin typeface="+mn-ea"/>
                  </a:rPr>
                  <a:t>考虑如何转换成前两种形式：</a:t>
                </a:r>
                <a:endParaRPr lang="en-US" altLang="zh-CN" sz="3200" b="0" dirty="0" smtClean="0">
                  <a:latin typeface="+mn-ea"/>
                </a:endParaRPr>
              </a:p>
              <a:p>
                <a:r>
                  <a:rPr lang="zh-CN" altLang="en-US" sz="3200" b="0" dirty="0" smtClean="0">
                    <a:latin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sz="3200" b="0" dirty="0" smtClean="0">
                    <a:latin typeface="+mn-ea"/>
                  </a:rPr>
                  <a:t>，原式</a:t>
                </a:r>
                <a14:m>
                  <m:oMath xmlns:m="http://schemas.openxmlformats.org/officeDocument/2006/math">
                    <m:r>
                      <a:rPr lang="en-US" altLang="zh-CN" sz="3200" b="0" i="1" dirty="0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sSup>
                      <m:sSupPr>
                        <m:ctrlP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altLang="zh-CN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zh-CN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f>
                      <m:fPr>
                        <m:ctrlPr>
                          <a:rPr lang="en-US" altLang="zh-CN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zh-CN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200" b="0" dirty="0" smtClean="0">
                  <a:latin typeface="+mn-ea"/>
                </a:endParaRPr>
              </a:p>
              <a:p>
                <a:r>
                  <a:rPr lang="zh-CN" altLang="en-US" sz="3200" b="0" dirty="0" smtClean="0">
                    <a:latin typeface="+mn-ea"/>
                  </a:rPr>
                  <a:t>然后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3200" b="0" dirty="0" smtClean="0">
                    <a:latin typeface="+mn-ea"/>
                  </a:rPr>
                  <a:t>的系数就有逆元了，除过去以后就跟之前一样了。</a:t>
                </a:r>
                <a:endParaRPr lang="en-US" altLang="zh-CN" sz="3200" b="0" dirty="0" smtClean="0">
                  <a:latin typeface="+mn-ea"/>
                </a:endParaRPr>
              </a:p>
              <a:p>
                <a:r>
                  <a:rPr lang="zh-CN" altLang="en-US" sz="3200" dirty="0" smtClean="0">
                    <a:latin typeface="+mn-ea"/>
                  </a:rPr>
                  <a:t>注意因为这样除一次以后左边底数仍为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3200" b="0" dirty="0" smtClean="0">
                    <a:latin typeface="+mn-ea"/>
                  </a:rPr>
                  <a:t>，所以可能要除多次，但最多</a:t>
                </a:r>
                <a:r>
                  <a:rPr lang="en-US" altLang="zh-CN" sz="3200" b="0" dirty="0" smtClean="0">
                    <a:latin typeface="+mn-ea"/>
                  </a:rPr>
                  <a:t>log</a:t>
                </a:r>
                <a:r>
                  <a:rPr lang="zh-CN" altLang="en-US" sz="3200" b="0" dirty="0" smtClean="0">
                    <a:latin typeface="+mn-ea"/>
                  </a:rPr>
                  <a:t>次，因为模数每次至少除以</a:t>
                </a:r>
                <a:r>
                  <a:rPr lang="en-US" altLang="zh-CN" sz="3200" b="0" dirty="0" smtClean="0">
                    <a:latin typeface="+mn-ea"/>
                  </a:rPr>
                  <a:t>2</a:t>
                </a:r>
                <a:r>
                  <a:rPr lang="zh-CN" altLang="en-US" sz="3200" b="0" dirty="0" smtClean="0">
                    <a:latin typeface="+mn-ea"/>
                  </a:rPr>
                  <a:t>。</a:t>
                </a:r>
                <a:endParaRPr lang="en-US" altLang="zh-CN" sz="3200" b="0" dirty="0" smtClean="0">
                  <a:latin typeface="+mn-ea"/>
                </a:endParaRPr>
              </a:p>
              <a:p>
                <a:r>
                  <a:rPr lang="zh-CN" altLang="en-US" sz="3200" dirty="0" smtClean="0">
                    <a:latin typeface="+mn-ea"/>
                  </a:rPr>
                  <a:t>优化：</a:t>
                </a:r>
                <a:r>
                  <a:rPr lang="zh-CN" altLang="en-US" sz="3200" b="0" dirty="0" smtClean="0">
                    <a:latin typeface="+mn-ea"/>
                  </a:rPr>
                  <a:t>若某时刻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3200" b="0" dirty="0" smtClean="0">
                    <a:latin typeface="+mn-ea"/>
                  </a:rPr>
                  <a:t>，则已经出解了。</a:t>
                </a:r>
                <a:endParaRPr lang="en-US" altLang="zh-CN" sz="32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333040"/>
                <a:ext cx="9612420" cy="5332164"/>
              </a:xfrm>
              <a:blipFill rotWithShape="0">
                <a:blip r:embed="rId2"/>
                <a:stretch>
                  <a:fillRect l="-951" t="-1373" b="-3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7.5.2</a:t>
            </a:r>
            <a:r>
              <a:rPr lang="zh-CN" altLang="en-US" sz="4800" dirty="0" smtClean="0"/>
              <a:t>、指数与原根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820232"/>
                <a:ext cx="10130213" cy="44704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4000" dirty="0" smtClean="0">
                    <a:latin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且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40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，则使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</m:t>
                    </m:r>
                    <m:d>
                      <m:dPr>
                        <m:ctrlP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sz="4000" b="0" dirty="0" smtClean="0">
                    <a:latin typeface="+mn-ea"/>
                  </a:rPr>
                  <a:t>成立的最小的正整数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，称为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对模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的指数（或叫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4000" dirty="0">
                    <a:latin typeface="+mn-ea"/>
                  </a:rPr>
                  <a:t>对模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的阶），记作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sz="4000" b="0" dirty="0" smtClean="0">
                  <a:latin typeface="+mn-ea"/>
                </a:endParaRPr>
              </a:p>
              <a:p>
                <a:r>
                  <a:rPr lang="zh-CN" altLang="en-US" sz="4000" dirty="0">
                    <a:latin typeface="+mn-ea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40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sz="4000" b="0" dirty="0" smtClean="0">
                    <a:latin typeface="+mn-ea"/>
                  </a:rPr>
                  <a:t>，则称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为模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的一个原根</a:t>
                </a:r>
                <a:endParaRPr lang="en-US" altLang="zh-CN" sz="40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820232"/>
                <a:ext cx="10130213" cy="4470400"/>
              </a:xfrm>
              <a:blipFill rotWithShape="0">
                <a:blip r:embed="rId2"/>
                <a:stretch>
                  <a:fillRect l="-1384" t="-1910" r="-1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7.5.2</a:t>
            </a:r>
            <a:r>
              <a:rPr lang="zh-CN" altLang="en-US" sz="4800" dirty="0" smtClean="0"/>
              <a:t>、指数与原根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820232"/>
                <a:ext cx="10130213" cy="44704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4000" dirty="0" smtClean="0">
                    <a:latin typeface="+mn-ea"/>
                  </a:rPr>
                  <a:t>指数与原根</a:t>
                </a:r>
                <a:r>
                  <a:rPr lang="zh-CN" altLang="en-US" sz="4000" dirty="0">
                    <a:latin typeface="+mn-ea"/>
                  </a:rPr>
                  <a:t>常用</a:t>
                </a:r>
                <a:r>
                  <a:rPr lang="zh-CN" altLang="en-US" sz="4000" dirty="0" smtClean="0">
                    <a:latin typeface="+mn-ea"/>
                  </a:rPr>
                  <a:t>性质：</a:t>
                </a:r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若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4000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func>
                  </m:oMath>
                </a14:m>
                <a:r>
                  <a:rPr lang="zh-CN" altLang="en-US" sz="4000" dirty="0" smtClean="0">
                    <a:latin typeface="+mn-ea"/>
                  </a:rPr>
                  <a:t>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4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4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US" altLang="zh-CN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sz="4000" dirty="0" smtClean="0">
                    <a:latin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40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b="0" dirty="0" smtClean="0">
                    <a:latin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为模</a:t>
                </a:r>
                <a14:m>
                  <m:oMath xmlns:m="http://schemas.openxmlformats.org/officeDocument/2006/math">
                    <m:r>
                      <a:rPr lang="en-US" altLang="zh-CN" sz="40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的原根，则对于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zh-CN" altLang="en-US" sz="4000" b="0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zh-CN" altLang="en-US" sz="4000" b="0" dirty="0" smtClean="0">
                    <a:latin typeface="+mn-ea"/>
                  </a:rPr>
                  <a:t>可以表示整个模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剩余系（除去</a:t>
                </a:r>
                <a:r>
                  <a:rPr lang="en-US" altLang="zh-CN" sz="4000" b="0" dirty="0" smtClean="0">
                    <a:latin typeface="+mn-ea"/>
                  </a:rPr>
                  <a:t>0</a:t>
                </a:r>
                <a:r>
                  <a:rPr lang="zh-CN" altLang="en-US" sz="4000" b="0" dirty="0" smtClean="0">
                    <a:latin typeface="+mn-ea"/>
                  </a:rPr>
                  <a:t>）。</a:t>
                </a:r>
                <a:endParaRPr lang="en-US" altLang="zh-CN" sz="40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820232"/>
                <a:ext cx="10130213" cy="4470400"/>
              </a:xfrm>
              <a:blipFill rotWithShape="0">
                <a:blip r:embed="rId2"/>
                <a:stretch>
                  <a:fillRect l="-1384" t="-2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7.5.2</a:t>
            </a:r>
            <a:r>
              <a:rPr lang="zh-CN" altLang="en-US" sz="4800" dirty="0" smtClean="0"/>
              <a:t>、指数与原根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820232"/>
                <a:ext cx="10130213" cy="44704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3200" dirty="0" smtClean="0">
                    <a:latin typeface="+mn-ea"/>
                  </a:rPr>
                  <a:t>原根存在性：一个数有原根当且仅当这个数形如：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1,2,4,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,2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3200" dirty="0" smtClean="0">
                    <a:latin typeface="+mn-ea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是奇质数。</a:t>
                </a:r>
                <a:endParaRPr lang="en-US" altLang="zh-CN" sz="3200" dirty="0" smtClean="0">
                  <a:latin typeface="+mn-ea"/>
                </a:endParaRPr>
              </a:p>
              <a:p>
                <a:r>
                  <a:rPr lang="zh-CN" altLang="en-US" sz="3200" dirty="0" smtClean="0">
                    <a:latin typeface="+mn-ea"/>
                  </a:rPr>
                  <a:t>求原根的方法：</a:t>
                </a:r>
                <a:endParaRPr lang="en-US" altLang="zh-CN" sz="3200" dirty="0" smtClean="0">
                  <a:latin typeface="+mn-ea"/>
                </a:endParaRPr>
              </a:p>
              <a:p>
                <a:r>
                  <a:rPr lang="en-US" altLang="zh-CN" sz="3200" b="0" dirty="0" smtClean="0">
                    <a:latin typeface="+mn-ea"/>
                  </a:rPr>
                  <a:t>1</a:t>
                </a:r>
                <a:r>
                  <a:rPr lang="zh-CN" altLang="en-US" sz="3200" b="0" dirty="0" smtClean="0">
                    <a:latin typeface="+mn-ea"/>
                  </a:rPr>
                  <a:t>、枚举</a:t>
                </a:r>
                <a:endParaRPr lang="en-US" altLang="zh-CN" sz="3200" b="0" dirty="0" smtClean="0">
                  <a:latin typeface="+mn-ea"/>
                </a:endParaRPr>
              </a:p>
              <a:p>
                <a:r>
                  <a:rPr lang="en-US" altLang="zh-CN" sz="3200" dirty="0" smtClean="0">
                    <a:latin typeface="+mn-ea"/>
                  </a:rPr>
                  <a:t>2</a:t>
                </a:r>
                <a:r>
                  <a:rPr lang="zh-CN" altLang="en-US" sz="3200" dirty="0" smtClean="0">
                    <a:latin typeface="+mn-ea"/>
                  </a:rPr>
                  <a:t>、枚举并科学地验证</a:t>
                </a:r>
                <a:endParaRPr lang="en-US" altLang="zh-CN" sz="3200" dirty="0" smtClean="0">
                  <a:latin typeface="+mn-ea"/>
                </a:endParaRPr>
              </a:p>
              <a:p>
                <a:r>
                  <a:rPr lang="en-US" altLang="zh-CN" sz="3200" dirty="0" smtClean="0">
                    <a:latin typeface="+mn-ea"/>
                  </a:rPr>
                  <a:t>(</a:t>
                </a:r>
                <a:r>
                  <a:rPr lang="zh-CN" altLang="en-US" sz="3200" dirty="0" smtClean="0">
                    <a:latin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−1=</m:t>
                    </m:r>
                    <m:sSubSup>
                      <m:sSub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bSup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，我们枚举的是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，那么只要判断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zh-CN" altLang="en-US" sz="3200" dirty="0" smtClean="0">
                    <a:latin typeface="+mn-ea"/>
                  </a:rPr>
                  <a:t>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zh-CN" altLang="en-US" sz="3200" dirty="0" smtClean="0">
                    <a:latin typeface="+mn-ea"/>
                  </a:rPr>
                  <a:t>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是否都不为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即可</a:t>
                </a:r>
                <a:r>
                  <a:rPr lang="en-US" altLang="zh-CN" sz="3200" dirty="0" smtClean="0">
                    <a:latin typeface="+mn-ea"/>
                  </a:rPr>
                  <a:t>)</a:t>
                </a:r>
                <a:endParaRPr lang="en-US" altLang="zh-CN" sz="32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820232"/>
                <a:ext cx="10130213" cy="4470400"/>
              </a:xfrm>
              <a:blipFill rotWithShape="0">
                <a:blip r:embed="rId2"/>
                <a:stretch>
                  <a:fillRect l="-903" t="-1774" r="-782" b="-1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7.5.3</a:t>
            </a:r>
            <a:r>
              <a:rPr lang="zh-CN" altLang="en-US" sz="4800" dirty="0" smtClean="0"/>
              <a:t>、离散对数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820232"/>
                <a:ext cx="10130213" cy="44704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4000" dirty="0" smtClean="0">
                    <a:latin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是模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的</a:t>
                </a:r>
                <a:r>
                  <a:rPr lang="zh-CN" altLang="en-US" sz="4000" dirty="0">
                    <a:latin typeface="+mn-ea"/>
                  </a:rPr>
                  <a:t>一个原根．对于任一</a:t>
                </a:r>
                <a:r>
                  <a:rPr lang="zh-CN" altLang="en-US" sz="4000" dirty="0" smtClean="0">
                    <a:latin typeface="+mn-ea"/>
                  </a:rPr>
                  <a:t>整数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，</a:t>
                </a:r>
                <a:r>
                  <a:rPr lang="zh-CN" altLang="en-US" sz="4000" dirty="0">
                    <a:latin typeface="+mn-ea"/>
                  </a:rPr>
                  <a:t>都</a:t>
                </a:r>
                <a:r>
                  <a:rPr lang="zh-CN" altLang="en-US" sz="4000" dirty="0" smtClean="0">
                    <a:latin typeface="+mn-ea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zh-CN" altLang="en-US" sz="4000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4000" b="0" i="1" dirty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altLang="zh-CN" sz="40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40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zh-CN" altLang="en-US" sz="4000" b="0" i="1" dirty="0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sz="4000" dirty="0" smtClean="0">
                    <a:latin typeface="+mn-ea"/>
                  </a:rPr>
                  <a:t>，我们把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称为以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为</a:t>
                </a:r>
                <a:r>
                  <a:rPr lang="zh-CN" altLang="en-US" sz="4000" dirty="0">
                    <a:latin typeface="+mn-ea"/>
                  </a:rPr>
                  <a:t>底</a:t>
                </a:r>
                <a:r>
                  <a:rPr lang="zh-CN" altLang="en-US" sz="4000" dirty="0" smtClean="0">
                    <a:latin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对模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的</a:t>
                </a:r>
                <a:r>
                  <a:rPr lang="zh-CN" altLang="en-US" sz="4000" dirty="0">
                    <a:latin typeface="+mn-ea"/>
                  </a:rPr>
                  <a:t>离散对数，记</a:t>
                </a:r>
                <a:r>
                  <a:rPr lang="zh-CN" altLang="en-US" sz="4000" dirty="0" smtClean="0">
                    <a:latin typeface="+mn-ea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𝑖𝑛𝑑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sz="40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820232"/>
                <a:ext cx="10130213" cy="4470400"/>
              </a:xfrm>
              <a:blipFill rotWithShape="0">
                <a:blip r:embed="rId2"/>
                <a:stretch>
                  <a:fillRect l="-1384" t="-2319" r="-7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7.5.3</a:t>
            </a:r>
            <a:r>
              <a:rPr lang="zh-CN" altLang="en-US" sz="4800" dirty="0" smtClean="0"/>
              <a:t>、离散对数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820232"/>
                <a:ext cx="10130213" cy="44704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4000" dirty="0" smtClean="0">
                    <a:latin typeface="+mn-ea"/>
                  </a:rPr>
                  <a:t>求解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sz="4000" b="0" dirty="0" smtClean="0">
                    <a:latin typeface="+mn-ea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是奇素数</a:t>
                </a:r>
                <a:endParaRPr lang="en-US" altLang="zh-CN" sz="4000" b="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40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b="0" dirty="0" smtClean="0">
                    <a:latin typeface="+mn-ea"/>
                  </a:rPr>
                  <a:t>的原根</a:t>
                </a:r>
                <a:endParaRPr lang="en-US" altLang="zh-CN" sz="4000" b="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40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40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zh-CN" altLang="en-US" sz="4000" b="0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4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0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altLang="zh-CN" sz="4000" b="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则原式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𝐴𝑦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altLang="zh-CN" sz="4000" b="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𝐴𝑦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altLang="zh-CN" sz="4000" b="0" dirty="0" smtClean="0">
                  <a:latin typeface="+mn-ea"/>
                </a:endParaRPr>
              </a:p>
              <a:p>
                <a:r>
                  <a:rPr lang="zh-CN" altLang="en-US" sz="4000" dirty="0">
                    <a:latin typeface="+mn-ea"/>
                  </a:rPr>
                  <a:t>就</a:t>
                </a:r>
                <a:r>
                  <a:rPr lang="zh-CN" altLang="en-US" sz="4000" dirty="0" smtClean="0">
                    <a:latin typeface="+mn-ea"/>
                  </a:rPr>
                  <a:t>可以随便解了。</a:t>
                </a:r>
                <a:endParaRPr lang="en-US" altLang="zh-CN" sz="4000" b="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820232"/>
                <a:ext cx="10130213" cy="4470400"/>
              </a:xfrm>
              <a:blipFill rotWithShape="0">
                <a:blip r:embed="rId2"/>
                <a:stretch>
                  <a:fillRect l="-1384" t="-2183" b="-4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4034" y="2370195"/>
            <a:ext cx="1156771" cy="1325563"/>
          </a:xfrm>
        </p:spPr>
        <p:txBody>
          <a:bodyPr>
            <a:noAutofit/>
          </a:bodyPr>
          <a:lstStyle/>
          <a:p>
            <a:r>
              <a:rPr lang="zh-CN" altLang="en-US" sz="7200" dirty="0"/>
              <a:t>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738"/>
            <a:ext cx="7655805" cy="758596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GDKOI2016 </a:t>
            </a:r>
            <a:r>
              <a:rPr lang="zh-CN" altLang="en-US" sz="4000" dirty="0" smtClean="0"/>
              <a:t>小学生数学题</a:t>
            </a:r>
            <a:r>
              <a:rPr lang="en-US" altLang="zh-CN" sz="4000" dirty="0" smtClean="0"/>
              <a:t> 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38199" y="1480457"/>
                <a:ext cx="9286302" cy="45886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【</a:t>
                </a:r>
                <a:r>
                  <a:rPr kumimoji="0" lang="zh-CN" altLang="en-US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题目描述</a:t>
                </a:r>
                <a:r>
                  <a:rPr kumimoji="0" lang="en-US" altLang="zh-CN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】</a:t>
                </a: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计算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8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8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CN" sz="28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</m:den>
                        </m:f>
                      </m:e>
                    </m:nary>
                    <m:r>
                      <a:rPr lang="en-US" altLang="zh-CN" sz="28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sz="28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𝑚𝑜𝑑</m:t>
                    </m:r>
                    <m:r>
                      <a:rPr lang="en-US" altLang="zh-CN" sz="28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sz="28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</m:t>
                    </m:r>
                  </m:oMath>
                </a14:m>
                <a:endParaRPr lang="en-US" altLang="zh-CN" sz="2800" dirty="0" smtClean="0">
                  <a:solidFill>
                    <a:srgbClr val="333333"/>
                  </a:solidFill>
                  <a:latin typeface="Full-Width-Quoration-Marks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endParaRPr lang="en-US" altLang="zh-CN" sz="2800" dirty="0" smtClean="0">
                  <a:solidFill>
                    <a:srgbClr val="333333"/>
                  </a:solidFill>
                  <a:latin typeface="Full-Width-Quoration-Marks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	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ea typeface="Full-Width-Quoration-Marks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Full-Width-Quoration-Marks"/>
                      </a:rPr>
                      <m:t>𝑚</m:t>
                    </m:r>
                    <m:r>
                      <a:rPr lang="en-US" altLang="zh-CN" sz="28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Full-Width-Quoration-Marks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solidFill>
                      <a:srgbClr val="333333"/>
                    </a:solidFill>
                    <a:ea typeface="Full-Width-Quoration-Marks"/>
                  </a:rPr>
                  <a:t>，</a:t>
                </a:r>
                <a:r>
                  <a:rPr lang="en-US" altLang="zh-CN" sz="2800" dirty="0">
                    <a:solidFill>
                      <a:srgbClr val="33333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800" dirty="0" smtClean="0">
                    <a:solidFill>
                      <a:srgbClr val="333333"/>
                    </a:solidFill>
                    <a:ea typeface="Full-Width-Quoration-Marks"/>
                  </a:rPr>
                  <a:t>是个奇素数。</a:t>
                </a:r>
                <a:endParaRPr lang="en-US" altLang="zh-CN" sz="2800" dirty="0" smtClean="0">
                  <a:solidFill>
                    <a:srgbClr val="333333"/>
                  </a:solidFill>
                  <a:ea typeface="Full-Width-Quoration-Marks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endParaRPr lang="en-US" altLang="zh-CN" sz="2800" dirty="0">
                  <a:solidFill>
                    <a:srgbClr val="333333"/>
                  </a:solidFill>
                  <a:ea typeface="Full-Width-Quoration-Marks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	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ea typeface="Full-Width-Quoration-Marks"/>
                  </a:rPr>
                  <a:t>题目给出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800" dirty="0" smtClean="0">
                    <a:solidFill>
                      <a:srgbClr val="333333"/>
                    </a:solidFill>
                    <a:ea typeface="Full-Width-Quoration-Marks"/>
                  </a:rPr>
                  <a:t>、</a:t>
                </a:r>
                <a:r>
                  <a:rPr lang="en-US" altLang="zh-CN" sz="2800" dirty="0">
                    <a:solidFill>
                      <a:srgbClr val="33333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800" dirty="0" smtClean="0">
                    <a:solidFill>
                      <a:srgbClr val="333333"/>
                    </a:solidFill>
                    <a:ea typeface="Full-Width-Quoration-Marks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en-US" sz="2800" dirty="0" smtClean="0">
                    <a:solidFill>
                      <a:srgbClr val="333333"/>
                    </a:solidFill>
                    <a:ea typeface="Full-Width-Quoration-Marks"/>
                  </a:rPr>
                  <a:t>，保证答案的分母有逆元。</a:t>
                </a:r>
                <a:endParaRPr lang="en-US" altLang="zh-CN" sz="2800" dirty="0" smtClean="0">
                  <a:solidFill>
                    <a:srgbClr val="333333"/>
                  </a:solidFill>
                  <a:ea typeface="Full-Width-Quoration-Marks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endParaRPr lang="en-US" altLang="zh-CN" sz="2800" dirty="0" smtClean="0">
                  <a:solidFill>
                    <a:srgbClr val="333333"/>
                  </a:solidFill>
                  <a:ea typeface="Full-Width-Quoration-Marks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【</a:t>
                </a:r>
                <a:r>
                  <a:rPr lang="zh-CN" altLang="en-US" sz="2800" dirty="0">
                    <a:solidFill>
                      <a:srgbClr val="333333"/>
                    </a:solidFill>
                    <a:ea typeface="Full-Width-Quoration-Marks"/>
                  </a:rPr>
                  <a:t>数据范围</a:t>
                </a: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】</a:t>
                </a:r>
                <a:endParaRPr lang="en-US" altLang="zh-CN" sz="2800" dirty="0">
                  <a:solidFill>
                    <a:srgbClr val="333333"/>
                  </a:solidFill>
                  <a:ea typeface="Full-Width-Quoration-Marks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	p &lt;= 10^5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ea typeface="Full-Width-Quoration-Marks"/>
                  </a:rPr>
                  <a:t>	</a:t>
                </a: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n*</a:t>
                </a:r>
                <a:r>
                  <a:rPr lang="en-US" altLang="zh-CN" sz="2800" dirty="0" err="1" smtClean="0">
                    <a:solidFill>
                      <a:srgbClr val="333333"/>
                    </a:solidFill>
                    <a:ea typeface="Full-Width-Quoration-Marks"/>
                  </a:rPr>
                  <a:t>p^k</a:t>
                </a:r>
                <a:r>
                  <a:rPr lang="en-US" altLang="zh-CN" sz="2800" dirty="0">
                    <a:solidFill>
                      <a:srgbClr val="333333"/>
                    </a:solidFill>
                    <a:ea typeface="Full-Width-Quoration-Marks"/>
                  </a:rPr>
                  <a:t> </a:t>
                </a: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&lt;= 10^18</a:t>
                </a:r>
              </a:p>
            </p:txBody>
          </p:sp>
        </mc:Choice>
        <mc:Fallback xmlns="">
          <p:sp>
            <p:nvSpPr>
              <p:cNvPr id="4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38199" y="1480457"/>
                <a:ext cx="9286302" cy="4588692"/>
              </a:xfrm>
              <a:prstGeom prst="rect">
                <a:avLst/>
              </a:prstGeom>
              <a:blipFill rotWithShape="0">
                <a:blip r:embed="rId2"/>
                <a:stretch>
                  <a:fillRect l="-1312" t="-1328" b="-3054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1.2.3</a:t>
            </a:r>
            <a:r>
              <a:rPr lang="zh-CN" altLang="en-US" sz="4800" dirty="0" smtClean="0"/>
              <a:t>、连分数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543644"/>
            <a:ext cx="9292932" cy="5314356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latin typeface="+mn-ea"/>
              </a:rPr>
              <a:t>欢迎张俊</a:t>
            </a:r>
            <a:r>
              <a:rPr lang="zh-CN" altLang="en-US" sz="3600" dirty="0">
                <a:latin typeface="+mn-ea"/>
              </a:rPr>
              <a:t>逸</a:t>
            </a:r>
            <a:endParaRPr lang="en-US" altLang="zh-CN" sz="36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1.3</a:t>
            </a:r>
            <a:r>
              <a:rPr lang="zh-CN" altLang="en-US" sz="4800" dirty="0" smtClean="0"/>
              <a:t>、高斯消元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775138" cy="3880773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latin typeface="+mn-ea"/>
              </a:rPr>
              <a:t>1.3.1</a:t>
            </a:r>
            <a:r>
              <a:rPr lang="zh-CN" altLang="en-US" sz="4000" dirty="0">
                <a:latin typeface="+mn-ea"/>
              </a:rPr>
              <a:t>加减</a:t>
            </a:r>
            <a:r>
              <a:rPr lang="zh-CN" altLang="en-US" sz="4000" dirty="0" smtClean="0">
                <a:latin typeface="+mn-ea"/>
              </a:rPr>
              <a:t>高斯消元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>
                <a:latin typeface="+mn-ea"/>
              </a:rPr>
              <a:t>1</a:t>
            </a:r>
            <a:r>
              <a:rPr lang="en-US" altLang="zh-CN" sz="4000" dirty="0" smtClean="0">
                <a:latin typeface="+mn-ea"/>
              </a:rPr>
              <a:t>.3.2</a:t>
            </a:r>
            <a:r>
              <a:rPr lang="zh-CN" altLang="en-US" sz="4000" dirty="0">
                <a:latin typeface="+mn-ea"/>
              </a:rPr>
              <a:t>异</a:t>
            </a:r>
            <a:r>
              <a:rPr lang="zh-CN" altLang="en-US" sz="4000" dirty="0" smtClean="0">
                <a:latin typeface="+mn-ea"/>
              </a:rPr>
              <a:t>或高斯消元</a:t>
            </a:r>
            <a:endParaRPr lang="en-US" altLang="zh-CN" sz="4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1.3.1</a:t>
            </a:r>
            <a:r>
              <a:rPr lang="zh-CN" altLang="en-US" sz="4800" dirty="0" smtClean="0"/>
              <a:t>、加减高斯消元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930400"/>
            <a:ext cx="9292932" cy="4731745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latin typeface="+mn-ea"/>
              </a:rPr>
              <a:t>用来求解线性方程组。</a:t>
            </a:r>
            <a:endParaRPr lang="en-US" altLang="zh-CN" sz="36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1.3.1</a:t>
            </a:r>
            <a:r>
              <a:rPr lang="zh-CN" altLang="en-US" sz="4800" dirty="0" smtClean="0"/>
              <a:t>、</a:t>
            </a:r>
            <a:r>
              <a:rPr lang="zh-CN" altLang="en-US" sz="4800" dirty="0"/>
              <a:t>加减</a:t>
            </a:r>
            <a:r>
              <a:rPr lang="zh-CN" altLang="en-US" sz="4800" dirty="0" smtClean="0"/>
              <a:t>高斯消元</a:t>
            </a:r>
            <a:endParaRPr lang="zh-CN" altLang="en-US" sz="48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76" y="2106670"/>
            <a:ext cx="5482728" cy="3655152"/>
          </a:xfrm>
        </p:spPr>
      </p:pic>
      <p:pic>
        <p:nvPicPr>
          <p:cNvPr id="1026" name="Picture 2" descr="http://h.hiphotos.baidu.com/exp/w=480/sign=a6d6ca28a344ad342ebf868fe0a00c08/8d5494eef01f3a291a00bd0b9b25bc315d607c2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148" y="1930400"/>
            <a:ext cx="5747131" cy="383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1.3.1</a:t>
            </a:r>
            <a:r>
              <a:rPr lang="zh-CN" altLang="en-US" sz="4800" dirty="0" smtClean="0"/>
              <a:t>、</a:t>
            </a:r>
            <a:r>
              <a:rPr lang="zh-CN" altLang="en-US" sz="4800" dirty="0"/>
              <a:t>加减</a:t>
            </a:r>
            <a:r>
              <a:rPr lang="zh-CN" altLang="en-US" sz="4800" dirty="0" smtClean="0"/>
              <a:t>高斯消元</a:t>
            </a:r>
            <a:endParaRPr lang="zh-CN" altLang="en-US" sz="4800" dirty="0"/>
          </a:p>
        </p:txBody>
      </p:sp>
      <p:pic>
        <p:nvPicPr>
          <p:cNvPr id="1028" name="Picture 4" descr="http://c.hiphotos.baidu.com/exp/w=480/sign=4c9a8aca8594a4c20a23e6233ef51bac/f636afc379310a55290bb531b54543a9832610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977" y="1930398"/>
            <a:ext cx="5401848" cy="36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b.hiphotos.baidu.com/exp/w=480/sign=54fcec0e41166d223877149c76220945/e850352ac65c10385244a507b0119313b07e89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74" y="1930398"/>
            <a:ext cx="5401848" cy="36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1.3.1</a:t>
            </a:r>
            <a:r>
              <a:rPr lang="zh-CN" altLang="en-US" sz="4800" dirty="0" smtClean="0"/>
              <a:t>、</a:t>
            </a:r>
            <a:r>
              <a:rPr lang="zh-CN" altLang="en-US" sz="4800" dirty="0"/>
              <a:t>加减</a:t>
            </a:r>
            <a:r>
              <a:rPr lang="zh-CN" altLang="en-US" sz="4800" dirty="0" smtClean="0"/>
              <a:t>高斯消元</a:t>
            </a:r>
            <a:endParaRPr lang="zh-CN" altLang="en-US" sz="4800" dirty="0"/>
          </a:p>
        </p:txBody>
      </p:sp>
      <p:pic>
        <p:nvPicPr>
          <p:cNvPr id="2050" name="Picture 2" descr="http://e.hiphotos.baidu.com/exp/w=480/sign=e66efafa49fbfbeddc59377748f2f78e/29381f30e924b89915c012fd6c061d950b7bf6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0400"/>
            <a:ext cx="5747131" cy="383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d.hiphotos.baidu.com/exp/w=480/sign=ea664b3b34d3d539c13d0ecb0a86e927/55e736d12f2eb938b8dc1137d7628535e4dd6f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277" y="1930400"/>
            <a:ext cx="5747131" cy="383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3948" y="2315110"/>
            <a:ext cx="6719371" cy="1325563"/>
          </a:xfrm>
        </p:spPr>
        <p:txBody>
          <a:bodyPr>
            <a:noAutofit/>
          </a:bodyPr>
          <a:lstStyle/>
          <a:p>
            <a:r>
              <a:rPr lang="en-US" altLang="zh-CN" sz="6000" dirty="0"/>
              <a:t>1</a:t>
            </a:r>
            <a:r>
              <a:rPr lang="zh-CN" altLang="en-US" sz="6000" dirty="0" smtClean="0"/>
              <a:t>、数学相关</a:t>
            </a:r>
            <a:endParaRPr lang="zh-CN" alt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1.3.2</a:t>
            </a:r>
            <a:r>
              <a:rPr lang="zh-CN" altLang="en-US" sz="4800" dirty="0" smtClean="0"/>
              <a:t>、异或高斯消元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930400"/>
            <a:ext cx="9292932" cy="4731745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latin typeface="+mn-ea"/>
              </a:rPr>
              <a:t>把加减改成异或，一样的。</a:t>
            </a:r>
            <a:endParaRPr lang="en-US" altLang="zh-CN" sz="36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738"/>
            <a:ext cx="7655805" cy="758596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未知来源题</a:t>
            </a:r>
            <a:endParaRPr lang="zh-CN" altLang="en-US" sz="40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2435973"/>
            <a:ext cx="8944778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题目描述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】</a:t>
            </a:r>
          </a:p>
          <a:p>
            <a:pPr marL="0" lvl="0" indent="0" defTabSz="914400">
              <a:buClrTx/>
              <a:buSzTx/>
              <a:buNone/>
            </a:pPr>
            <a:r>
              <a:rPr lang="en-US" altLang="zh-CN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	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给你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long </a:t>
            </a:r>
            <a:r>
              <a:rPr lang="en-US" altLang="zh-CN" sz="2800" dirty="0" err="1"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范围内的整数，你可以选取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个或多个数进行异或操作，使得结果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最大。求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最大的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结果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endParaRPr lang="en-US" altLang="zh-CN" sz="2800" dirty="0" smtClean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【</a:t>
            </a:r>
            <a:r>
              <a:rPr lang="zh-CN" altLang="en-US" sz="2800" dirty="0">
                <a:solidFill>
                  <a:srgbClr val="333333"/>
                </a:solidFill>
                <a:ea typeface="Full-Width-Quoration-Marks"/>
              </a:rPr>
              <a:t>数据范围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】</a:t>
            </a:r>
            <a:endParaRPr lang="en-US" altLang="zh-CN" sz="2800" dirty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	1 &lt;= n &lt;= 10^5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738"/>
            <a:ext cx="7655805" cy="758596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CF451E </a:t>
            </a:r>
            <a:r>
              <a:rPr lang="en-US" altLang="zh-CN" sz="4000" dirty="0" err="1" smtClean="0"/>
              <a:t>Devu</a:t>
            </a:r>
            <a:r>
              <a:rPr lang="en-US" altLang="zh-CN" sz="4000" dirty="0" smtClean="0"/>
              <a:t> and Flowers</a:t>
            </a:r>
            <a:endParaRPr lang="zh-CN" altLang="en-US" sz="40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789642"/>
            <a:ext cx="8944778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题目描述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】</a:t>
            </a:r>
          </a:p>
          <a:p>
            <a:pPr marL="0" lvl="0" indent="0" defTabSz="914400">
              <a:buClrTx/>
              <a:buSzTx/>
              <a:buNone/>
            </a:pPr>
            <a:r>
              <a:rPr lang="en-US" altLang="zh-CN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	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有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个花坛，要选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支花，每个花坛有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f[</a:t>
            </a:r>
            <a:r>
              <a:rPr lang="en-US" altLang="zh-CN" sz="2800" dirty="0" err="1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支花，同一个花坛的花颜色相同，不同花坛的花颜色不同，问说可以有多少种组合。</a:t>
            </a:r>
            <a:endParaRPr lang="en-US" altLang="zh-CN" sz="2800" dirty="0" smtClean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zh-CN" sz="2800" dirty="0" smtClean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【</a:t>
            </a:r>
            <a:r>
              <a:rPr lang="zh-CN" altLang="en-US" sz="2800" dirty="0">
                <a:solidFill>
                  <a:srgbClr val="333333"/>
                </a:solidFill>
                <a:ea typeface="Full-Width-Quoration-Marks"/>
              </a:rPr>
              <a:t>数据范围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】</a:t>
            </a:r>
            <a:endParaRPr lang="en-US" altLang="zh-CN" sz="2800" dirty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	1 &lt;= n &lt;= 20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>
                <a:solidFill>
                  <a:srgbClr val="333333"/>
                </a:solidFill>
                <a:ea typeface="Full-Width-Quoration-Marks"/>
              </a:rPr>
              <a:t>	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0 &lt;= s &lt;= 10^14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>
                <a:solidFill>
                  <a:srgbClr val="333333"/>
                </a:solidFill>
                <a:ea typeface="Full-Width-Quoration-Marks"/>
              </a:rPr>
              <a:t>	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0 &lt;= f[</a:t>
            </a:r>
            <a:r>
              <a:rPr lang="en-US" altLang="zh-CN" sz="2800" dirty="0" err="1" smtClean="0">
                <a:solidFill>
                  <a:srgbClr val="333333"/>
                </a:solidFill>
                <a:ea typeface="Full-Width-Quoration-Marks"/>
              </a:rPr>
              <a:t>i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] &lt;= 10^12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3948" y="2315110"/>
            <a:ext cx="6719371" cy="1325563"/>
          </a:xfrm>
        </p:spPr>
        <p:txBody>
          <a:bodyPr>
            <a:noAutofit/>
          </a:bodyPr>
          <a:lstStyle/>
          <a:p>
            <a:r>
              <a:rPr lang="en-US" altLang="zh-CN" sz="6000" dirty="0"/>
              <a:t>2</a:t>
            </a:r>
            <a:r>
              <a:rPr lang="zh-CN" altLang="en-US" sz="6000" dirty="0" smtClean="0"/>
              <a:t>、欧几里得相关</a:t>
            </a:r>
            <a:endParaRPr lang="zh-CN" alt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2.1</a:t>
            </a:r>
            <a:r>
              <a:rPr lang="zh-CN" altLang="en-US" sz="4800" dirty="0" smtClean="0"/>
              <a:t>、</a:t>
            </a:r>
            <a:r>
              <a:rPr lang="en-US" altLang="zh-CN" sz="4800" dirty="0" err="1" smtClean="0"/>
              <a:t>gcd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+mn-ea"/>
              </a:rPr>
              <a:t>2.1.1</a:t>
            </a:r>
            <a:r>
              <a:rPr lang="zh-CN" altLang="en-US" sz="4000" dirty="0" smtClean="0">
                <a:latin typeface="+mn-ea"/>
              </a:rPr>
              <a:t>最大公约数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 smtClean="0">
                <a:latin typeface="+mn-ea"/>
              </a:rPr>
              <a:t>2.1.2</a:t>
            </a:r>
            <a:r>
              <a:rPr lang="zh-CN" altLang="en-US" sz="4000" dirty="0">
                <a:latin typeface="+mn-ea"/>
              </a:rPr>
              <a:t>实现方法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 smtClean="0">
                <a:latin typeface="+mn-ea"/>
              </a:rPr>
              <a:t>2.1.3</a:t>
            </a:r>
            <a:r>
              <a:rPr lang="zh-CN" altLang="en-US" sz="4000" dirty="0" smtClean="0">
                <a:latin typeface="+mn-ea"/>
              </a:rPr>
              <a:t>正确性证明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 smtClean="0">
                <a:latin typeface="+mn-ea"/>
              </a:rPr>
              <a:t>2.1.4</a:t>
            </a:r>
            <a:r>
              <a:rPr lang="zh-CN" altLang="en-US" sz="4000" dirty="0" smtClean="0">
                <a:latin typeface="+mn-ea"/>
              </a:rPr>
              <a:t>时间</a:t>
            </a:r>
            <a:r>
              <a:rPr lang="zh-CN" altLang="en-US" sz="4000" dirty="0">
                <a:latin typeface="+mn-ea"/>
              </a:rPr>
              <a:t>复杂</a:t>
            </a:r>
            <a:r>
              <a:rPr lang="zh-CN" altLang="en-US" sz="4000" dirty="0" smtClean="0">
                <a:latin typeface="+mn-ea"/>
              </a:rPr>
              <a:t>度证明</a:t>
            </a:r>
            <a:endParaRPr lang="en-US" altLang="zh-CN" sz="4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2.1.1</a:t>
            </a:r>
            <a:r>
              <a:rPr lang="zh-CN" altLang="en-US" sz="4800" dirty="0" smtClean="0"/>
              <a:t>、</a:t>
            </a:r>
            <a:r>
              <a:rPr lang="zh-CN" altLang="en-US" sz="4800" dirty="0"/>
              <a:t>最大公约数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>
                <a:latin typeface="+mn-ea"/>
              </a:rPr>
              <a:t>去小学课本找定义</a:t>
            </a:r>
            <a:endParaRPr lang="en-US" altLang="zh-CN" sz="4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2.1.2</a:t>
            </a:r>
            <a:r>
              <a:rPr lang="zh-CN" altLang="en-US" sz="4800" dirty="0" smtClean="0"/>
              <a:t>、实现方法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3200" dirty="0">
                <a:latin typeface="+mn-ea"/>
              </a:rPr>
              <a:t>更相减损</a:t>
            </a:r>
            <a:r>
              <a:rPr lang="zh-CN" altLang="en-US" sz="3200" dirty="0" smtClean="0">
                <a:latin typeface="+mn-ea"/>
              </a:rPr>
              <a:t>术（必修</a:t>
            </a:r>
            <a:r>
              <a:rPr lang="en-US" altLang="zh-CN" sz="3200" dirty="0" smtClean="0">
                <a:latin typeface="+mn-ea"/>
              </a:rPr>
              <a:t>3</a:t>
            </a:r>
            <a:r>
              <a:rPr lang="zh-CN" altLang="en-US" sz="3200" dirty="0" smtClean="0">
                <a:latin typeface="+mn-ea"/>
              </a:rPr>
              <a:t>第一章）</a:t>
            </a:r>
            <a:endParaRPr lang="en-US" altLang="zh-CN" sz="3200" dirty="0" smtClean="0">
              <a:latin typeface="+mn-ea"/>
            </a:endParaRPr>
          </a:p>
          <a:p>
            <a:r>
              <a:rPr lang="en-US" altLang="zh-CN" sz="3200" dirty="0" smtClean="0">
                <a:latin typeface="+mn-ea"/>
              </a:rPr>
              <a:t>“</a:t>
            </a:r>
            <a:r>
              <a:rPr lang="zh-CN" altLang="en-US" sz="3200" dirty="0" smtClean="0">
                <a:latin typeface="+mn-ea"/>
              </a:rPr>
              <a:t>可半者半之，不可半者，副置分母、子之数，以少减多，更像减损，求其等也。以等数约之。</a:t>
            </a:r>
            <a:r>
              <a:rPr lang="en-US" altLang="zh-CN" sz="3200" dirty="0" smtClean="0">
                <a:latin typeface="+mn-ea"/>
              </a:rPr>
              <a:t>”</a:t>
            </a:r>
          </a:p>
          <a:p>
            <a:r>
              <a:rPr lang="zh-CN" altLang="en-US" sz="3200" dirty="0">
                <a:latin typeface="+mn-ea"/>
              </a:rPr>
              <a:t>意思</a:t>
            </a:r>
            <a:r>
              <a:rPr lang="zh-CN" altLang="en-US" sz="3200" dirty="0" smtClean="0">
                <a:latin typeface="+mn-ea"/>
              </a:rPr>
              <a:t>是：以</a:t>
            </a:r>
            <a:r>
              <a:rPr lang="en-US" altLang="zh-CN" sz="3200" dirty="0" smtClean="0">
                <a:latin typeface="+mn-ea"/>
              </a:rPr>
              <a:t>2</a:t>
            </a:r>
            <a:r>
              <a:rPr lang="zh-CN" altLang="en-US" sz="3200" dirty="0" smtClean="0">
                <a:latin typeface="+mn-ea"/>
              </a:rPr>
              <a:t>去约这两个数，约</a:t>
            </a:r>
            <a:r>
              <a:rPr lang="zh-CN" altLang="en-US" sz="3200" dirty="0">
                <a:latin typeface="+mn-ea"/>
              </a:rPr>
              <a:t>完之后以较大的数减较小的数，接着把所得的差与较小的数比较，并以大数减小数。继续这个操作，直到所得的减数和差相等为止。</a:t>
            </a:r>
          </a:p>
          <a:p>
            <a:r>
              <a:rPr lang="zh-CN" altLang="en-US" sz="3200" dirty="0">
                <a:latin typeface="+mn-ea"/>
              </a:rPr>
              <a:t>则第一步中约掉的若干个</a:t>
            </a:r>
            <a:r>
              <a:rPr lang="en-US" altLang="zh-CN" sz="3200" dirty="0">
                <a:latin typeface="+mn-ea"/>
              </a:rPr>
              <a:t>2</a:t>
            </a:r>
            <a:r>
              <a:rPr lang="zh-CN" altLang="en-US" sz="3200" dirty="0">
                <a:latin typeface="+mn-ea"/>
              </a:rPr>
              <a:t>与第二步中等数的乘积就是所求的最大公约数。</a:t>
            </a:r>
            <a:endParaRPr lang="en-US" altLang="zh-CN" sz="32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2.1.2</a:t>
            </a:r>
            <a:r>
              <a:rPr lang="zh-CN" altLang="en-US" sz="4800" dirty="0" smtClean="0"/>
              <a:t>、实现方法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>
                <a:latin typeface="+mn-ea"/>
              </a:rPr>
              <a:t>辗转相除法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 err="1">
                <a:latin typeface="+mn-ea"/>
              </a:rPr>
              <a:t>g</a:t>
            </a:r>
            <a:r>
              <a:rPr lang="en-US" altLang="zh-CN" sz="4000" dirty="0" err="1" smtClean="0">
                <a:latin typeface="+mn-ea"/>
              </a:rPr>
              <a:t>cd</a:t>
            </a:r>
            <a:r>
              <a:rPr lang="en-US" altLang="zh-CN" sz="4000" dirty="0" smtClean="0">
                <a:latin typeface="+mn-ea"/>
              </a:rPr>
              <a:t>=(b) ?</a:t>
            </a:r>
            <a:r>
              <a:rPr lang="en-US" altLang="zh-CN" sz="4000" dirty="0" err="1" smtClean="0">
                <a:latin typeface="+mn-ea"/>
              </a:rPr>
              <a:t>gcd</a:t>
            </a:r>
            <a:r>
              <a:rPr lang="en-US" altLang="zh-CN" sz="4000" dirty="0" smtClean="0">
                <a:latin typeface="+mn-ea"/>
              </a:rPr>
              <a:t>(</a:t>
            </a:r>
            <a:r>
              <a:rPr lang="en-US" altLang="zh-CN" sz="4000" dirty="0" err="1" smtClean="0">
                <a:latin typeface="+mn-ea"/>
              </a:rPr>
              <a:t>b,a%b</a:t>
            </a:r>
            <a:r>
              <a:rPr lang="en-US" altLang="zh-CN" sz="4000" dirty="0" smtClean="0">
                <a:latin typeface="+mn-ea"/>
              </a:rPr>
              <a:t>) :a</a:t>
            </a:r>
          </a:p>
          <a:p>
            <a:r>
              <a:rPr lang="zh-CN" altLang="en-US" sz="4000" dirty="0" smtClean="0">
                <a:latin typeface="+mn-ea"/>
              </a:rPr>
              <a:t>其实就是更相减损术的优化版</a:t>
            </a:r>
            <a:endParaRPr lang="en-US" altLang="zh-CN" sz="4000" dirty="0" smtClean="0">
              <a:latin typeface="+mn-ea"/>
            </a:endParaRPr>
          </a:p>
          <a:p>
            <a:r>
              <a:rPr lang="zh-CN" altLang="en-US" sz="4000" dirty="0" smtClean="0">
                <a:latin typeface="+mn-ea"/>
              </a:rPr>
              <a:t>递归与非递归都要会啊</a:t>
            </a:r>
            <a:endParaRPr lang="en-US" altLang="zh-CN" sz="4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2.1.3</a:t>
            </a:r>
            <a:r>
              <a:rPr lang="zh-CN" altLang="en-US" sz="4800" dirty="0" smtClean="0"/>
              <a:t>、正确性证明</a:t>
            </a:r>
            <a:endParaRPr lang="zh-CN" altLang="en-US" sz="4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13876"/>
            <a:ext cx="9382322" cy="31445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2.1.4</a:t>
            </a:r>
            <a:r>
              <a:rPr lang="zh-CN" altLang="en-US" sz="4800" dirty="0" smtClean="0"/>
              <a:t>、时间证明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4000" dirty="0" smtClean="0">
                <a:latin typeface="+mn-ea"/>
              </a:rPr>
              <a:t>考虑这样的运算：</a:t>
            </a:r>
            <a:r>
              <a:rPr lang="en-US" altLang="zh-CN" sz="4000" dirty="0" smtClean="0">
                <a:latin typeface="+mn-ea"/>
              </a:rPr>
              <a:t>a=a mod b</a:t>
            </a:r>
          </a:p>
          <a:p>
            <a:r>
              <a:rPr lang="zh-CN" altLang="en-US" sz="4000" dirty="0" smtClean="0">
                <a:latin typeface="+mn-ea"/>
              </a:rPr>
              <a:t>经过一次运算，</a:t>
            </a:r>
            <a:r>
              <a:rPr lang="en-US" altLang="zh-CN" sz="4000" dirty="0" smtClean="0">
                <a:latin typeface="+mn-ea"/>
              </a:rPr>
              <a:t>a</a:t>
            </a:r>
            <a:r>
              <a:rPr lang="zh-CN" altLang="en-US" sz="4000" dirty="0" smtClean="0">
                <a:latin typeface="+mn-ea"/>
              </a:rPr>
              <a:t>至少减少一半。</a:t>
            </a:r>
            <a:endParaRPr lang="en-US" altLang="zh-CN" sz="4000" dirty="0" smtClean="0">
              <a:latin typeface="+mn-ea"/>
            </a:endParaRPr>
          </a:p>
          <a:p>
            <a:r>
              <a:rPr lang="zh-CN" altLang="en-US" sz="4000" dirty="0" smtClean="0">
                <a:latin typeface="+mn-ea"/>
              </a:rPr>
              <a:t>考虑</a:t>
            </a:r>
            <a:r>
              <a:rPr lang="en-US" altLang="zh-CN" sz="4000" dirty="0" err="1" smtClean="0">
                <a:latin typeface="+mn-ea"/>
              </a:rPr>
              <a:t>gcd</a:t>
            </a:r>
            <a:r>
              <a:rPr lang="en-US" altLang="zh-CN" sz="4000" dirty="0" smtClean="0">
                <a:latin typeface="+mn-ea"/>
              </a:rPr>
              <a:t>(</a:t>
            </a:r>
            <a:r>
              <a:rPr lang="en-US" altLang="zh-CN" sz="4000" dirty="0" err="1" smtClean="0">
                <a:latin typeface="+mn-ea"/>
              </a:rPr>
              <a:t>a,b</a:t>
            </a:r>
            <a:r>
              <a:rPr lang="en-US" altLang="zh-CN" sz="4000" dirty="0" smtClean="0">
                <a:latin typeface="+mn-ea"/>
              </a:rPr>
              <a:t>)=</a:t>
            </a:r>
            <a:r>
              <a:rPr lang="en-US" altLang="zh-CN" sz="4000" dirty="0" err="1" smtClean="0">
                <a:latin typeface="+mn-ea"/>
              </a:rPr>
              <a:t>gcd</a:t>
            </a:r>
            <a:r>
              <a:rPr lang="en-US" altLang="zh-CN" sz="4000" dirty="0" smtClean="0">
                <a:latin typeface="+mn-ea"/>
              </a:rPr>
              <a:t>(</a:t>
            </a:r>
            <a:r>
              <a:rPr lang="en-US" altLang="zh-CN" sz="4000" dirty="0" err="1" smtClean="0">
                <a:latin typeface="+mn-ea"/>
              </a:rPr>
              <a:t>b,a%b</a:t>
            </a:r>
            <a:r>
              <a:rPr lang="en-US" altLang="zh-CN" sz="4000" dirty="0" smtClean="0">
                <a:latin typeface="+mn-ea"/>
              </a:rPr>
              <a:t>)=</a:t>
            </a:r>
            <a:r>
              <a:rPr lang="en-US" altLang="zh-CN" sz="4000" dirty="0" err="1" smtClean="0">
                <a:latin typeface="+mn-ea"/>
              </a:rPr>
              <a:t>gcd</a:t>
            </a:r>
            <a:r>
              <a:rPr lang="en-US" altLang="zh-CN" sz="4000" dirty="0" smtClean="0">
                <a:latin typeface="+mn-ea"/>
              </a:rPr>
              <a:t>(</a:t>
            </a:r>
            <a:r>
              <a:rPr lang="en-US" altLang="zh-CN" sz="4000" dirty="0" err="1" smtClean="0">
                <a:latin typeface="+mn-ea"/>
              </a:rPr>
              <a:t>a%b</a:t>
            </a:r>
            <a:r>
              <a:rPr lang="en-US" altLang="zh-CN" sz="4000" dirty="0" smtClean="0">
                <a:latin typeface="+mn-ea"/>
              </a:rPr>
              <a:t>,…)</a:t>
            </a:r>
            <a:r>
              <a:rPr lang="zh-CN" altLang="en-US" sz="4000" dirty="0" smtClean="0">
                <a:latin typeface="+mn-ea"/>
              </a:rPr>
              <a:t>，发现两次运算之后两个值都至少减少一半，所以你可以理解成</a:t>
            </a:r>
            <a:r>
              <a:rPr lang="en-US" altLang="zh-CN" sz="4000" dirty="0" smtClean="0">
                <a:latin typeface="+mn-ea"/>
              </a:rPr>
              <a:t>log*2</a:t>
            </a:r>
            <a:r>
              <a:rPr lang="zh-CN" altLang="en-US" sz="4000" dirty="0" smtClean="0">
                <a:latin typeface="+mn-ea"/>
              </a:rPr>
              <a:t>。</a:t>
            </a:r>
            <a:endParaRPr lang="en-US" altLang="zh-CN" sz="4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/>
              <a:t>1</a:t>
            </a:r>
            <a:r>
              <a:rPr lang="en-US" altLang="zh-CN" sz="4800" dirty="0" smtClean="0"/>
              <a:t>.1</a:t>
            </a:r>
            <a:r>
              <a:rPr lang="zh-CN" altLang="en-US" sz="4800" dirty="0" smtClean="0"/>
              <a:t>、容斥原理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531344"/>
                <a:ext cx="8830223" cy="519996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3600" dirty="0" smtClean="0">
                    <a:latin typeface="+mn-ea"/>
                  </a:rPr>
                  <a:t>普通容斥：形如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1?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1?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2?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1?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2?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3600" dirty="0" smtClean="0">
                    <a:latin typeface="+mn-ea"/>
                  </a:rPr>
                  <a:t>……</a:t>
                </a:r>
                <a:r>
                  <a:rPr lang="zh-CN" altLang="en-US" sz="3600" dirty="0" smtClean="0">
                    <a:latin typeface="+mn-ea"/>
                  </a:rPr>
                  <a:t>奇正偶负或者奇负偶正，</a:t>
                </a:r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表示某种二元运算。</a:t>
                </a:r>
                <a:endParaRPr lang="en-US" altLang="zh-CN" sz="3600" dirty="0" smtClean="0">
                  <a:latin typeface="+mn-ea"/>
                </a:endParaRPr>
              </a:p>
              <a:p>
                <a:r>
                  <a:rPr lang="zh-CN" altLang="en-US" sz="3600" dirty="0" smtClean="0">
                    <a:latin typeface="+mn-ea"/>
                  </a:rPr>
                  <a:t>线性容斥：若每个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互质，则可以写成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)(1−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)(1−</m:t>
                    </m:r>
                    <m:f>
                      <m:f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3600" dirty="0" smtClean="0">
                    <a:latin typeface="+mn-ea"/>
                  </a:rPr>
                  <a:t>……</a:t>
                </a:r>
              </a:p>
              <a:p>
                <a:r>
                  <a:rPr lang="zh-CN" altLang="en-US" sz="3600" dirty="0">
                    <a:latin typeface="+mn-ea"/>
                  </a:rPr>
                  <a:t>正难则</a:t>
                </a:r>
                <a:r>
                  <a:rPr lang="zh-CN" altLang="en-US" sz="3600" dirty="0" smtClean="0">
                    <a:latin typeface="+mn-ea"/>
                  </a:rPr>
                  <a:t>反：这也是容斥的</a:t>
                </a:r>
                <a:r>
                  <a:rPr lang="zh-CN" altLang="en-US" sz="3600" smtClean="0">
                    <a:latin typeface="+mn-ea"/>
                  </a:rPr>
                  <a:t>重要体现</a:t>
                </a:r>
                <a:endParaRPr lang="en-US" altLang="zh-CN" sz="36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531344"/>
                <a:ext cx="8830223" cy="5199962"/>
              </a:xfrm>
              <a:blipFill rotWithShape="0">
                <a:blip r:embed="rId2"/>
                <a:stretch>
                  <a:fillRect l="-1380" r="-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738"/>
            <a:ext cx="7655805" cy="758596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UR#3 </a:t>
            </a:r>
            <a:r>
              <a:rPr lang="zh-CN" altLang="en-US" sz="4000" dirty="0" smtClean="0"/>
              <a:t>核聚变反应强度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38200" y="1358755"/>
                <a:ext cx="8944778" cy="48320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【</a:t>
                </a:r>
                <a:r>
                  <a:rPr kumimoji="0" lang="zh-CN" altLang="en-US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题目描述</a:t>
                </a:r>
                <a:r>
                  <a:rPr kumimoji="0" lang="en-US" altLang="zh-CN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】</a:t>
                </a: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共有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个原子，每个原子特征值为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[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] </m:t>
                    </m:r>
                  </m:oMath>
                </a14:m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endPara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特征值为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的原子和特征值为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𝑦</m:t>
                    </m:r>
                  </m:oMath>
                </a14:m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的原子反应，强度为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𝑠𝑔𝑐𝑑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𝑦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，表示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𝑦</m:t>
                    </m:r>
                  </m:oMath>
                </a14:m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的次大公约数。</a:t>
                </a:r>
                <a:endParaRPr lang="en-US" altLang="zh-CN" sz="28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给出这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个原子的特征值，求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sgcd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[1])</m:t>
                    </m:r>
                  </m:oMath>
                </a14:m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sgcd</m:t>
                    </m:r>
                    <m:r>
                      <a:rPr lang="en-US" altLang="zh-CN" sz="28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[2])</m:t>
                    </m:r>
                  </m:oMath>
                </a14:m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en-US" altLang="zh-CN" sz="2800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sgcd</m:t>
                    </m:r>
                    <m:r>
                      <a:rPr lang="en-US" altLang="zh-CN" sz="28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[3])</m:t>
                    </m:r>
                  </m:oMath>
                </a14:m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en-US" altLang="zh-CN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……</a:t>
                </a:r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en-US" altLang="zh-CN" sz="2800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sgcd</m:t>
                    </m:r>
                    <m:r>
                      <a:rPr lang="en-US" altLang="zh-CN" sz="28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])</m:t>
                    </m:r>
                  </m:oMath>
                </a14:m>
                <a:endParaRPr lang="en-US" altLang="zh-CN" sz="28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endParaRPr lang="en-US" altLang="zh-CN" sz="2800" dirty="0" smtClean="0">
                  <a:solidFill>
                    <a:srgbClr val="333333"/>
                  </a:solidFill>
                  <a:ea typeface="Full-Width-Quoration-Marks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【</a:t>
                </a:r>
                <a:r>
                  <a:rPr lang="zh-CN" altLang="en-US" sz="2800" dirty="0">
                    <a:solidFill>
                      <a:srgbClr val="333333"/>
                    </a:solidFill>
                    <a:ea typeface="Full-Width-Quoration-Marks"/>
                  </a:rPr>
                  <a:t>数据范围</a:t>
                </a: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】</a:t>
                </a:r>
                <a:endParaRPr lang="en-US" altLang="zh-CN" sz="2800" dirty="0">
                  <a:solidFill>
                    <a:srgbClr val="333333"/>
                  </a:solidFill>
                  <a:ea typeface="Full-Width-Quoration-Marks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	n &lt;= 10^5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ea typeface="Full-Width-Quoration-Marks"/>
                  </a:rPr>
                  <a:t>	</a:t>
                </a: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a[</a:t>
                </a:r>
                <a:r>
                  <a:rPr lang="en-US" altLang="zh-CN" sz="2800" dirty="0" err="1" smtClean="0">
                    <a:solidFill>
                      <a:srgbClr val="333333"/>
                    </a:solidFill>
                    <a:ea typeface="Full-Width-Quoration-Marks"/>
                  </a:rPr>
                  <a:t>i</a:t>
                </a: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] &lt;= 10^9</a:t>
                </a:r>
              </a:p>
            </p:txBody>
          </p:sp>
        </mc:Choice>
        <mc:Fallback xmlns="">
          <p:sp>
            <p:nvSpPr>
              <p:cNvPr id="4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38200" y="1370820"/>
                <a:ext cx="8944778" cy="4832092"/>
              </a:xfrm>
              <a:prstGeom prst="rect">
                <a:avLst/>
              </a:prstGeom>
              <a:blipFill rotWithShape="0">
                <a:blip r:embed="rId2"/>
                <a:stretch>
                  <a:fillRect l="-1431" t="-1261" b="-3026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389408"/>
                <a:ext cx="8596668" cy="4769021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4000" dirty="0" smtClean="0">
                    <a:solidFill>
                      <a:srgbClr val="404040"/>
                    </a:solidFill>
                    <a:latin typeface="+mn-ea"/>
                  </a:rPr>
                  <a:t>两个数的次大公约数实际上是最大公约数的最大约数。</a:t>
                </a:r>
                <a:endParaRPr lang="en-US" altLang="zh-CN" sz="4000" dirty="0" smtClean="0">
                  <a:solidFill>
                    <a:srgbClr val="404040"/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4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4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altLang="zh-CN" sz="4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4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000" dirty="0" smtClean="0">
                    <a:solidFill>
                      <a:srgbClr val="404040"/>
                    </a:solidFill>
                    <a:latin typeface="+mn-ea"/>
                  </a:rPr>
                  <a:t>：随便搞搞最大约数</a:t>
                </a:r>
                <a:endParaRPr lang="en-US" altLang="zh-CN" sz="4000" dirty="0" smtClean="0">
                  <a:solidFill>
                    <a:srgbClr val="404040"/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4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4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sz="4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4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40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rad>
                    <m:r>
                      <a:rPr lang="en-US" altLang="zh-CN" sz="4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4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4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4000" b="0" i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4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func>
                    <m:r>
                      <a:rPr lang="en-US" altLang="zh-CN" sz="4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400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4000" dirty="0" smtClean="0">
                    <a:solidFill>
                      <a:srgbClr val="404040"/>
                    </a:solidFill>
                    <a:latin typeface="+mn-ea"/>
                  </a:rPr>
                  <a:t>我们要找的最大约数也是</a:t>
                </a:r>
                <a14:m>
                  <m:oMath xmlns:m="http://schemas.openxmlformats.org/officeDocument/2006/math">
                    <m:r>
                      <a:rPr lang="en-US" altLang="zh-CN" sz="4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4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4000" dirty="0" smtClean="0">
                    <a:solidFill>
                      <a:srgbClr val="404040"/>
                    </a:solidFill>
                    <a:latin typeface="+mn-ea"/>
                  </a:rPr>
                  <a:t>的约数，于是我们把</a:t>
                </a:r>
                <a14:m>
                  <m:oMath xmlns:m="http://schemas.openxmlformats.org/officeDocument/2006/math">
                    <m:r>
                      <a:rPr lang="en-US" altLang="zh-CN" sz="4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4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4000" dirty="0" smtClean="0">
                    <a:solidFill>
                      <a:srgbClr val="404040"/>
                    </a:solidFill>
                    <a:latin typeface="+mn-ea"/>
                  </a:rPr>
                  <a:t>分解质因数之后，扫一扫就好了。</a:t>
                </a:r>
                <a:endParaRPr lang="zh-CN" altLang="en-US" sz="4000" dirty="0">
                  <a:solidFill>
                    <a:srgbClr val="40404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5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389408"/>
                <a:ext cx="8596668" cy="4769021"/>
              </a:xfrm>
              <a:blipFill rotWithShape="0">
                <a:blip r:embed="rId2"/>
                <a:stretch>
                  <a:fillRect l="-1631" t="-2174" r="-8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标题 1"/>
          <p:cNvSpPr txBox="1"/>
          <p:nvPr/>
        </p:nvSpPr>
        <p:spPr>
          <a:xfrm>
            <a:off x="838200" y="111738"/>
            <a:ext cx="7655805" cy="7585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/>
              <a:t>UR#3 </a:t>
            </a:r>
            <a:r>
              <a:rPr lang="zh-CN" altLang="en-US" sz="4000" dirty="0"/>
              <a:t>核聚变反应强度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738"/>
            <a:ext cx="7655805" cy="758596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经典例题</a:t>
            </a:r>
            <a:endParaRPr lang="zh-CN" altLang="en-US" sz="40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2005087"/>
            <a:ext cx="8944778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题目描述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】</a:t>
            </a:r>
          </a:p>
          <a:p>
            <a:pPr marL="0" lvl="0" indent="0" defTabSz="914400">
              <a:buClrTx/>
              <a:buSzTx/>
              <a:buNone/>
            </a:pPr>
            <a:r>
              <a:rPr lang="en-US" altLang="zh-CN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	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操场是由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个格子围成的圆形，从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编号。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r>
              <a:rPr lang="en-US" altLang="zh-CN" sz="28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</a:t>
            </a:r>
            <a:r>
              <a:rPr lang="en-US" altLang="zh-CN" sz="28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2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个同学，每个同学步长</a:t>
            </a:r>
            <a:r>
              <a:rPr lang="en-US" altLang="zh-CN" sz="2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</a:t>
            </a:r>
            <a:r>
              <a:rPr lang="en-US" altLang="zh-CN" sz="2800" dirty="0" err="1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r>
              <a:rPr lang="zh-CN" altLang="en-US" sz="2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，从</a:t>
            </a:r>
            <a:r>
              <a:rPr lang="en-US" altLang="zh-CN" sz="2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开始跑。求每个同学不会经过的格子数。</a:t>
            </a:r>
            <a:endParaRPr lang="en-US" altLang="zh-CN" sz="2800" dirty="0" smtClean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endParaRPr lang="en-US" altLang="zh-CN" sz="2800" dirty="0" smtClean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【</a:t>
            </a:r>
            <a:r>
              <a:rPr lang="zh-CN" altLang="en-US" sz="2800" dirty="0">
                <a:solidFill>
                  <a:srgbClr val="333333"/>
                </a:solidFill>
                <a:ea typeface="Full-Width-Quoration-Marks"/>
              </a:rPr>
              <a:t>数据范围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】</a:t>
            </a:r>
            <a:endParaRPr lang="en-US" altLang="zh-CN" sz="2800" dirty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	m &lt;= 10^5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>
                <a:solidFill>
                  <a:srgbClr val="333333"/>
                </a:solidFill>
                <a:ea typeface="Full-Width-Quoration-Marks"/>
              </a:rPr>
              <a:t>	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n, a[</a:t>
            </a:r>
            <a:r>
              <a:rPr lang="en-US" altLang="zh-CN" sz="2800" dirty="0" err="1" smtClean="0">
                <a:solidFill>
                  <a:srgbClr val="333333"/>
                </a:solidFill>
                <a:ea typeface="Full-Width-Quoration-Marks"/>
              </a:rPr>
              <a:t>i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] &lt;= 10^9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2.2</a:t>
            </a:r>
            <a:r>
              <a:rPr lang="zh-CN" altLang="en-US" sz="4800" dirty="0" smtClean="0"/>
              <a:t>、扩展</a:t>
            </a:r>
            <a:r>
              <a:rPr lang="en-US" altLang="zh-CN" sz="4800" dirty="0" err="1" smtClean="0"/>
              <a:t>gcd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+mn-ea"/>
              </a:rPr>
              <a:t>2.2.1</a:t>
            </a:r>
            <a:r>
              <a:rPr lang="zh-CN" altLang="en-US" sz="4000" dirty="0" smtClean="0">
                <a:latin typeface="+mn-ea"/>
              </a:rPr>
              <a:t>目标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 smtClean="0">
                <a:latin typeface="+mn-ea"/>
              </a:rPr>
              <a:t>2.2.2</a:t>
            </a:r>
            <a:r>
              <a:rPr lang="zh-CN" altLang="en-US" sz="4000" dirty="0" smtClean="0">
                <a:latin typeface="+mn-ea"/>
              </a:rPr>
              <a:t>有解判断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 smtClean="0">
                <a:latin typeface="+mn-ea"/>
              </a:rPr>
              <a:t>2.2.3</a:t>
            </a:r>
            <a:r>
              <a:rPr lang="zh-CN" altLang="en-US" sz="4000" dirty="0">
                <a:latin typeface="+mn-ea"/>
              </a:rPr>
              <a:t>解法</a:t>
            </a:r>
            <a:endParaRPr lang="en-US" altLang="zh-CN" sz="4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2.2.1</a:t>
            </a:r>
            <a:r>
              <a:rPr lang="zh-CN" altLang="en-US" sz="4800" dirty="0" smtClean="0"/>
              <a:t>、目标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4000" dirty="0" smtClean="0">
                    <a:latin typeface="+mn-ea"/>
                  </a:rPr>
                  <a:t>求解方程 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sz="4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31" t="-2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2.2.2</a:t>
            </a:r>
            <a:r>
              <a:rPr lang="zh-CN" altLang="en-US" sz="4800" dirty="0" smtClean="0"/>
              <a:t>、有解判断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4000" dirty="0" smtClean="0">
                    <a:latin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则方程可表示为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因此必须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40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满足这个条件则一定有解，否则一定无解。</a:t>
                </a:r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（在整数情况下）</a:t>
                </a:r>
                <a:endParaRPr lang="en-US" altLang="zh-CN" sz="4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31" t="-2669" r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2.2.3</a:t>
            </a:r>
            <a:r>
              <a:rPr lang="zh-CN" altLang="en-US" sz="4800" dirty="0" smtClean="0"/>
              <a:t>、解法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554660"/>
                <a:ext cx="8596668" cy="530333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3200" dirty="0" smtClean="0">
                    <a:latin typeface="+mn-ea"/>
                  </a:rPr>
                  <a:t>考虑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3200" dirty="0" smtClean="0">
                    <a:latin typeface="+mn-ea"/>
                  </a:rPr>
                  <a:t>              ……</a:t>
                </a:r>
                <a:r>
                  <a:rPr lang="zh-CN" altLang="en-US" sz="3200" dirty="0" smtClean="0">
                    <a:latin typeface="+mn-ea"/>
                  </a:rPr>
                  <a:t>①</a:t>
                </a:r>
                <a:endParaRPr lang="en-US" altLang="zh-CN" sz="3200" dirty="0" smtClean="0">
                  <a:latin typeface="+mn-ea"/>
                </a:endParaRPr>
              </a:p>
              <a:p>
                <a:r>
                  <a:rPr lang="en-US" altLang="zh-CN" sz="3200" dirty="0" smtClean="0">
                    <a:latin typeface="+mn-ea"/>
                  </a:rPr>
                  <a:t>=&gt; 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3200" dirty="0" smtClean="0">
                    <a:latin typeface="+mn-ea"/>
                  </a:rPr>
                  <a:t>                      ……</a:t>
                </a:r>
                <a:r>
                  <a:rPr lang="zh-CN" altLang="en-US" sz="3200" dirty="0" smtClean="0">
                    <a:latin typeface="+mn-ea"/>
                  </a:rPr>
                  <a:t>②</a:t>
                </a:r>
                <a:endParaRPr lang="en-US" altLang="zh-CN" sz="3200" dirty="0" smtClean="0">
                  <a:latin typeface="+mn-ea"/>
                </a:endParaRPr>
              </a:p>
              <a:p>
                <a:r>
                  <a:rPr lang="zh-CN" altLang="en-US" sz="3200" dirty="0" smtClean="0">
                    <a:latin typeface="+mn-ea"/>
                  </a:rPr>
                  <a:t>当递归到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时，会有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，此时必有解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3200" dirty="0" smtClean="0">
                  <a:latin typeface="+mn-ea"/>
                </a:endParaRPr>
              </a:p>
              <a:p>
                <a:r>
                  <a:rPr lang="zh-CN" altLang="en-US" sz="3200" dirty="0" smtClean="0">
                    <a:latin typeface="+mn-ea"/>
                  </a:rPr>
                  <a:t>考虑回溯，即联立①②。</a:t>
                </a:r>
                <a:endParaRPr lang="en-US" altLang="zh-CN" sz="32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  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3200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    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US" altLang="zh-CN" sz="32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zh-CN" sz="32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554660"/>
                <a:ext cx="8596668" cy="5303339"/>
              </a:xfrm>
              <a:blipFill rotWithShape="0">
                <a:blip r:embed="rId2"/>
                <a:stretch>
                  <a:fillRect l="-1064" t="-2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2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2.2.3</a:t>
            </a:r>
            <a:r>
              <a:rPr lang="zh-CN" altLang="en-US" sz="4800" dirty="0" smtClean="0"/>
              <a:t>、</a:t>
            </a:r>
            <a:r>
              <a:rPr lang="zh-CN" altLang="en-US" sz="4800" dirty="0"/>
              <a:t>解法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3" y="1455509"/>
                <a:ext cx="9116661" cy="5303339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sz="3200" dirty="0" smtClean="0">
                    <a:latin typeface="+mn-ea"/>
                  </a:rPr>
                  <a:t>按照上述步骤我们可以得到方程的一组解，用时等于辗转相除法</a:t>
                </a:r>
                <a:endParaRPr lang="en-US" altLang="zh-CN" sz="3200" dirty="0" smtClean="0">
                  <a:latin typeface="+mn-ea"/>
                </a:endParaRPr>
              </a:p>
              <a:p>
                <a:r>
                  <a:rPr lang="zh-CN" altLang="en-US" sz="3200" dirty="0" smtClean="0">
                    <a:latin typeface="+mn-ea"/>
                  </a:rPr>
                  <a:t>由于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，所以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eqAr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也是解，同样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eqArr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也是解。这就是通解。</a:t>
                </a:r>
                <a:endParaRPr lang="en-US" altLang="zh-CN" sz="3200" dirty="0" smtClean="0">
                  <a:latin typeface="+mn-ea"/>
                </a:endParaRPr>
              </a:p>
              <a:p>
                <a:r>
                  <a:rPr lang="zh-CN" altLang="en-US" sz="3200" dirty="0">
                    <a:latin typeface="+mn-ea"/>
                  </a:rPr>
                  <a:t>回到</a:t>
                </a:r>
                <a:r>
                  <a:rPr lang="zh-CN" altLang="en-US" sz="3200" dirty="0" smtClean="0">
                    <a:latin typeface="+mn-ea"/>
                  </a:rPr>
                  <a:t>原始</a:t>
                </a:r>
                <a:r>
                  <a:rPr lang="zh-CN" altLang="en-US" sz="3200" dirty="0">
                    <a:latin typeface="+mn-ea"/>
                  </a:rPr>
                  <a:t>方程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3200" dirty="0">
                    <a:latin typeface="+mn-ea"/>
                  </a:rPr>
                  <a:t>，此时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，则我们把所求得的解全部乘个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 就行了。</a:t>
                </a:r>
                <a:endParaRPr lang="en-US" altLang="zh-CN" sz="32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455509"/>
                <a:ext cx="9116661" cy="5303339"/>
              </a:xfrm>
              <a:blipFill rotWithShape="0">
                <a:blip r:embed="rId2"/>
                <a:stretch>
                  <a:fillRect l="-936" t="-1379" r="-5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738"/>
            <a:ext cx="7655805" cy="758596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NOIP2012 </a:t>
            </a:r>
            <a:r>
              <a:rPr lang="zh-CN" altLang="en-US" sz="4000" dirty="0" smtClean="0"/>
              <a:t>同余方程</a:t>
            </a:r>
            <a:endParaRPr lang="zh-CN" altLang="en-US" sz="40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758865"/>
            <a:ext cx="8944778" cy="40318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【</a:t>
            </a:r>
            <a:r>
              <a:rPr kumimoji="0" lang="zh-CN" altLang="en-US" sz="3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题目描述</a:t>
            </a:r>
            <a:r>
              <a:rPr kumimoji="0" lang="en-US" altLang="zh-CN" sz="3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】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32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	</a:t>
            </a:r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求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关于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同余方程 </a:t>
            </a:r>
            <a:r>
              <a:rPr lang="en-US" altLang="zh-CN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ax 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≡ 1 (mod b)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的最小正整数解</a:t>
            </a:r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3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3200" dirty="0" smtClean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3200" dirty="0" smtClean="0">
                <a:solidFill>
                  <a:srgbClr val="333333"/>
                </a:solidFill>
                <a:ea typeface="Full-Width-Quoration-Marks"/>
              </a:rPr>
              <a:t>【</a:t>
            </a:r>
            <a:r>
              <a:rPr lang="zh-CN" altLang="en-US" sz="3200" dirty="0">
                <a:solidFill>
                  <a:srgbClr val="333333"/>
                </a:solidFill>
                <a:ea typeface="Full-Width-Quoration-Marks"/>
              </a:rPr>
              <a:t>数据范围</a:t>
            </a:r>
            <a:r>
              <a:rPr lang="en-US" altLang="zh-CN" sz="3200" dirty="0" smtClean="0">
                <a:solidFill>
                  <a:srgbClr val="333333"/>
                </a:solidFill>
                <a:ea typeface="Full-Width-Quoration-Marks"/>
              </a:rPr>
              <a:t>】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3200" dirty="0">
                <a:solidFill>
                  <a:srgbClr val="333333"/>
                </a:solidFill>
                <a:ea typeface="Full-Width-Quoration-Marks"/>
              </a:rPr>
              <a:t>	</a:t>
            </a:r>
            <a:r>
              <a:rPr lang="zh-CN" altLang="en-US" sz="3200" dirty="0" smtClean="0">
                <a:solidFill>
                  <a:srgbClr val="333333"/>
                </a:solidFill>
                <a:ea typeface="Full-Width-Quoration-Marks"/>
              </a:rPr>
              <a:t>对于</a:t>
            </a:r>
            <a:r>
              <a:rPr lang="en-US" altLang="zh-CN" sz="3200" dirty="0">
                <a:solidFill>
                  <a:srgbClr val="333333"/>
                </a:solidFill>
                <a:ea typeface="Full-Width-Quoration-Marks"/>
              </a:rPr>
              <a:t>40%</a:t>
            </a:r>
            <a:r>
              <a:rPr lang="zh-CN" altLang="en-US" sz="3200" dirty="0">
                <a:solidFill>
                  <a:srgbClr val="333333"/>
                </a:solidFill>
                <a:ea typeface="Full-Width-Quoration-Marks"/>
              </a:rPr>
              <a:t>的数据，</a:t>
            </a:r>
            <a:r>
              <a:rPr lang="en-US" altLang="zh-CN" sz="3200" dirty="0">
                <a:solidFill>
                  <a:srgbClr val="333333"/>
                </a:solidFill>
                <a:ea typeface="Full-Width-Quoration-Marks"/>
              </a:rPr>
              <a:t>2 </a:t>
            </a:r>
            <a:r>
              <a:rPr lang="en-US" altLang="zh-CN" sz="3200" dirty="0" smtClean="0">
                <a:solidFill>
                  <a:srgbClr val="333333"/>
                </a:solidFill>
                <a:ea typeface="Full-Width-Quoration-Marks"/>
              </a:rPr>
              <a:t>≤ b ≤ 1000</a:t>
            </a:r>
            <a:endParaRPr lang="zh-CN" altLang="en-US" sz="3200" dirty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3200" dirty="0" smtClean="0">
                <a:solidFill>
                  <a:srgbClr val="333333"/>
                </a:solidFill>
                <a:ea typeface="Full-Width-Quoration-Marks"/>
              </a:rPr>
              <a:t>	</a:t>
            </a:r>
            <a:r>
              <a:rPr lang="zh-CN" altLang="en-US" sz="3200" dirty="0" smtClean="0">
                <a:solidFill>
                  <a:srgbClr val="333333"/>
                </a:solidFill>
                <a:ea typeface="Full-Width-Quoration-Marks"/>
              </a:rPr>
              <a:t>对于</a:t>
            </a:r>
            <a:r>
              <a:rPr lang="en-US" altLang="zh-CN" sz="3200" dirty="0">
                <a:solidFill>
                  <a:srgbClr val="333333"/>
                </a:solidFill>
                <a:ea typeface="Full-Width-Quoration-Marks"/>
              </a:rPr>
              <a:t>60%</a:t>
            </a:r>
            <a:r>
              <a:rPr lang="zh-CN" altLang="en-US" sz="3200" dirty="0">
                <a:solidFill>
                  <a:srgbClr val="333333"/>
                </a:solidFill>
                <a:ea typeface="Full-Width-Quoration-Marks"/>
              </a:rPr>
              <a:t>的数据，</a:t>
            </a:r>
            <a:r>
              <a:rPr lang="en-US" altLang="zh-CN" sz="3200" dirty="0">
                <a:solidFill>
                  <a:srgbClr val="333333"/>
                </a:solidFill>
                <a:ea typeface="Full-Width-Quoration-Marks"/>
              </a:rPr>
              <a:t>2 </a:t>
            </a:r>
            <a:r>
              <a:rPr lang="en-US" altLang="zh-CN" sz="3200" dirty="0" smtClean="0">
                <a:solidFill>
                  <a:srgbClr val="333333"/>
                </a:solidFill>
                <a:ea typeface="Full-Width-Quoration-Marks"/>
              </a:rPr>
              <a:t>≤ b ≤ 5*10^7</a:t>
            </a:r>
            <a:endParaRPr lang="zh-CN" altLang="en-US" sz="3200" dirty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3200" dirty="0" smtClean="0">
                <a:solidFill>
                  <a:srgbClr val="333333"/>
                </a:solidFill>
                <a:ea typeface="Full-Width-Quoration-Marks"/>
              </a:rPr>
              <a:t>	</a:t>
            </a:r>
            <a:r>
              <a:rPr lang="zh-CN" altLang="en-US" sz="3200" dirty="0" smtClean="0">
                <a:solidFill>
                  <a:srgbClr val="333333"/>
                </a:solidFill>
                <a:ea typeface="Full-Width-Quoration-Marks"/>
              </a:rPr>
              <a:t>对于</a:t>
            </a:r>
            <a:r>
              <a:rPr lang="en-US" altLang="zh-CN" sz="3200" dirty="0">
                <a:solidFill>
                  <a:srgbClr val="333333"/>
                </a:solidFill>
                <a:ea typeface="Full-Width-Quoration-Marks"/>
              </a:rPr>
              <a:t>100%</a:t>
            </a:r>
            <a:r>
              <a:rPr lang="zh-CN" altLang="en-US" sz="3200" dirty="0">
                <a:solidFill>
                  <a:srgbClr val="333333"/>
                </a:solidFill>
                <a:ea typeface="Full-Width-Quoration-Marks"/>
              </a:rPr>
              <a:t>的数据，</a:t>
            </a:r>
            <a:r>
              <a:rPr lang="en-US" altLang="zh-CN" sz="3200" dirty="0">
                <a:solidFill>
                  <a:srgbClr val="333333"/>
                </a:solidFill>
                <a:ea typeface="Full-Width-Quoration-Marks"/>
              </a:rPr>
              <a:t>2 </a:t>
            </a:r>
            <a:r>
              <a:rPr lang="en-US" altLang="zh-CN" sz="3200" dirty="0" smtClean="0">
                <a:solidFill>
                  <a:srgbClr val="333333"/>
                </a:solidFill>
                <a:ea typeface="Full-Width-Quoration-Marks"/>
              </a:rPr>
              <a:t>≤ a</a:t>
            </a:r>
            <a:r>
              <a:rPr lang="en-US" altLang="zh-CN" sz="3200" dirty="0">
                <a:solidFill>
                  <a:srgbClr val="333333"/>
                </a:solidFill>
                <a:ea typeface="Full-Width-Quoration-Marks"/>
              </a:rPr>
              <a:t>, </a:t>
            </a:r>
            <a:r>
              <a:rPr lang="en-US" altLang="zh-CN" sz="3200" dirty="0" smtClean="0">
                <a:solidFill>
                  <a:srgbClr val="333333"/>
                </a:solidFill>
                <a:ea typeface="Full-Width-Quoration-Marks"/>
              </a:rPr>
              <a:t>b ≤ 2*10^9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389408"/>
                <a:ext cx="8596668" cy="476902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600" dirty="0" smtClean="0">
                  <a:latin typeface="+mn-ea"/>
                </a:endParaRPr>
              </a:p>
              <a:p>
                <a:r>
                  <a:rPr lang="en-US" altLang="zh-CN" sz="3600" dirty="0" smtClean="0">
                    <a:latin typeface="+mn-ea"/>
                  </a:rPr>
                  <a:t>=&gt; 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3600" dirty="0" smtClean="0">
                  <a:latin typeface="+mn-ea"/>
                </a:endParaRPr>
              </a:p>
              <a:p>
                <a:r>
                  <a:rPr lang="zh-CN" altLang="en-US" sz="3600" dirty="0">
                    <a:latin typeface="+mn-ea"/>
                  </a:rPr>
                  <a:t>第一</a:t>
                </a:r>
                <a:r>
                  <a:rPr lang="zh-CN" altLang="en-US" sz="3600" dirty="0" smtClean="0">
                    <a:latin typeface="+mn-ea"/>
                  </a:rPr>
                  <a:t>步：若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不互质则无解。（虽然原题保证有解）</a:t>
                </a:r>
                <a:endParaRPr lang="en-US" altLang="zh-CN" sz="3600" dirty="0" smtClean="0">
                  <a:latin typeface="+mn-ea"/>
                </a:endParaRPr>
              </a:p>
              <a:p>
                <a:r>
                  <a:rPr lang="zh-CN" altLang="en-US" sz="3600" dirty="0">
                    <a:latin typeface="+mn-ea"/>
                  </a:rPr>
                  <a:t>第二</a:t>
                </a:r>
                <a:r>
                  <a:rPr lang="zh-CN" altLang="en-US" sz="3600" dirty="0" smtClean="0">
                    <a:latin typeface="+mn-ea"/>
                  </a:rPr>
                  <a:t>步：扩展</a:t>
                </a:r>
                <a:r>
                  <a:rPr lang="en-US" altLang="zh-CN" sz="3600" dirty="0" err="1" smtClean="0">
                    <a:solidFill>
                      <a:srgbClr val="404040"/>
                    </a:solidFill>
                    <a:latin typeface="+mn-ea"/>
                  </a:rPr>
                  <a:t>gcd</a:t>
                </a:r>
                <a:r>
                  <a:rPr lang="zh-CN" altLang="en-US" sz="3600" dirty="0" smtClean="0">
                    <a:latin typeface="+mn-ea"/>
                  </a:rPr>
                  <a:t>解出一组解。</a:t>
                </a:r>
                <a:endParaRPr lang="en-US" altLang="zh-CN" sz="3600" dirty="0" smtClean="0">
                  <a:latin typeface="+mn-ea"/>
                </a:endParaRPr>
              </a:p>
              <a:p>
                <a:r>
                  <a:rPr lang="zh-CN" altLang="en-US" sz="3600" dirty="0" smtClean="0">
                    <a:latin typeface="+mn-ea"/>
                  </a:rPr>
                  <a:t>第三步：若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，则给它加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 加到大于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3600" dirty="0" smtClean="0">
                    <a:latin typeface="+mn-ea"/>
                  </a:rPr>
                  <a:t> </a:t>
                </a:r>
                <a:r>
                  <a:rPr lang="zh-CN" altLang="en-US" sz="3600" dirty="0" smtClean="0">
                    <a:latin typeface="+mn-ea"/>
                  </a:rPr>
                  <a:t>为止。</a:t>
                </a:r>
                <a:endParaRPr lang="zh-CN" altLang="en-US" sz="3600" dirty="0">
                  <a:solidFill>
                    <a:srgbClr val="40404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5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389408"/>
                <a:ext cx="8596668" cy="4769021"/>
              </a:xfrm>
              <a:blipFill rotWithShape="0">
                <a:blip r:embed="rId2"/>
                <a:stretch>
                  <a:fillRect l="-1418" r="-1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标题 1"/>
          <p:cNvSpPr txBox="1"/>
          <p:nvPr/>
        </p:nvSpPr>
        <p:spPr>
          <a:xfrm>
            <a:off x="838200" y="111738"/>
            <a:ext cx="7655805" cy="7585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smtClean="0"/>
              <a:t>NOIP2012 </a:t>
            </a:r>
            <a:r>
              <a:rPr lang="zh-CN" altLang="en-US" sz="4000" smtClean="0"/>
              <a:t>同余方程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738"/>
            <a:ext cx="7655805" cy="758596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HAOI2008 </a:t>
            </a:r>
            <a:r>
              <a:rPr lang="zh-CN" altLang="en-US" sz="4000" dirty="0" smtClean="0"/>
              <a:t>硬币购物</a:t>
            </a:r>
            <a:endParaRPr lang="zh-CN" altLang="en-US" sz="40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199" y="2005086"/>
            <a:ext cx="9286302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题目描述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】</a:t>
            </a:r>
          </a:p>
          <a:p>
            <a:pPr marL="0" lvl="0" indent="0" defTabSz="914400">
              <a:buClrTx/>
              <a:buSzTx/>
              <a:buNone/>
            </a:pPr>
            <a:r>
              <a:rPr lang="en-US" altLang="zh-CN" sz="280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	</a:t>
            </a:r>
            <a:r>
              <a:rPr lang="zh-CN" altLang="en-US" sz="280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一共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有</a:t>
            </a:r>
            <a:r>
              <a:rPr lang="en-US" altLang="zh-CN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4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种硬币。面值分别为</a:t>
            </a:r>
            <a:r>
              <a:rPr lang="en-US" altLang="zh-CN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c1,c2,c3,c4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。某人去商店买东西，去了</a:t>
            </a:r>
            <a:r>
              <a:rPr lang="en-US" altLang="zh-CN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tot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次。每次带</a:t>
            </a:r>
            <a:r>
              <a:rPr lang="en-US" altLang="zh-CN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di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枚</a:t>
            </a:r>
            <a:r>
              <a:rPr lang="en-US" altLang="zh-CN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ci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硬币，买</a:t>
            </a:r>
            <a:r>
              <a:rPr lang="en-US" altLang="zh-CN" sz="2800" dirty="0" err="1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si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的价值的东西。请问每次有多少种付款方法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。</a:t>
            </a:r>
            <a:endParaRPr lang="en-US" altLang="zh-CN" sz="2800" dirty="0" smtClean="0">
              <a:solidFill>
                <a:srgbClr val="333333"/>
              </a:solidFill>
              <a:latin typeface="Full-Width-Quoration-Marks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endParaRPr lang="en-US" altLang="zh-CN" sz="2800" dirty="0" smtClean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【</a:t>
            </a:r>
            <a:r>
              <a:rPr lang="zh-CN" altLang="en-US" sz="2800" dirty="0">
                <a:solidFill>
                  <a:srgbClr val="333333"/>
                </a:solidFill>
                <a:ea typeface="Full-Width-Quoration-Marks"/>
              </a:rPr>
              <a:t>数据范围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】</a:t>
            </a:r>
            <a:endParaRPr lang="en-US" altLang="zh-CN" sz="2800" dirty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	di, </a:t>
            </a:r>
            <a:r>
              <a:rPr lang="en-US" altLang="zh-CN" sz="2800" dirty="0" err="1" smtClean="0">
                <a:solidFill>
                  <a:srgbClr val="333333"/>
                </a:solidFill>
                <a:ea typeface="Full-Width-Quoration-Marks"/>
              </a:rPr>
              <a:t>si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 &lt;= 10^5</a:t>
            </a:r>
            <a:endParaRPr lang="en-US" altLang="zh-CN" sz="2800" dirty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	tot &lt;= 1000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2.3</a:t>
            </a:r>
            <a:r>
              <a:rPr lang="zh-CN" altLang="en-US" sz="4800" dirty="0" smtClean="0"/>
              <a:t>、</a:t>
            </a:r>
            <a:r>
              <a:rPr lang="en-US" altLang="zh-CN" sz="4800" dirty="0" err="1" smtClean="0"/>
              <a:t>gcd</a:t>
            </a:r>
            <a:r>
              <a:rPr lang="zh-CN" altLang="en-US" sz="4800" dirty="0" smtClean="0"/>
              <a:t>的应用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+mn-ea"/>
              </a:rPr>
              <a:t>2.3.1</a:t>
            </a:r>
            <a:r>
              <a:rPr lang="zh-CN" altLang="en-US" sz="4000" dirty="0" smtClean="0">
                <a:latin typeface="+mn-ea"/>
              </a:rPr>
              <a:t>线性方程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 smtClean="0">
                <a:latin typeface="+mn-ea"/>
              </a:rPr>
              <a:t>2.3.2</a:t>
            </a:r>
            <a:r>
              <a:rPr lang="zh-CN" altLang="en-US" sz="4000" dirty="0" smtClean="0">
                <a:latin typeface="+mn-ea"/>
              </a:rPr>
              <a:t>多项式的最大公约式</a:t>
            </a:r>
            <a:endParaRPr lang="en-US" altLang="zh-CN" sz="4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2.3.1</a:t>
            </a:r>
            <a:r>
              <a:rPr lang="zh-CN" altLang="en-US" sz="4800" dirty="0" smtClean="0"/>
              <a:t>、线性方程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9557336" cy="388077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4000" dirty="0" smtClean="0">
                    <a:latin typeface="+mn-ea"/>
                  </a:rPr>
                  <a:t>求解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40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4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gcd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40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4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4000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于是把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4000" dirty="0" smtClean="0">
                    <a:latin typeface="+mn-ea"/>
                  </a:rPr>
                  <a:t> </a:t>
                </a:r>
                <a:r>
                  <a:rPr lang="zh-CN" altLang="en-US" sz="4000" dirty="0" smtClean="0">
                    <a:latin typeface="+mn-ea"/>
                  </a:rPr>
                  <a:t>看作新变量递归下去，就变成扩展</a:t>
                </a:r>
                <a:r>
                  <a:rPr lang="en-US" altLang="zh-CN" sz="4000" dirty="0" err="1" smtClean="0">
                    <a:latin typeface="+mn-ea"/>
                  </a:rPr>
                  <a:t>gcd</a:t>
                </a:r>
                <a:r>
                  <a:rPr lang="zh-CN" altLang="en-US" sz="4000" dirty="0" smtClean="0">
                    <a:latin typeface="+mn-ea"/>
                  </a:rPr>
                  <a:t>啦！</a:t>
                </a:r>
                <a:endParaRPr lang="en-US" altLang="zh-CN" sz="40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9557336" cy="3880773"/>
              </a:xfrm>
              <a:blipFill rotWithShape="0">
                <a:blip r:embed="rId2"/>
                <a:stretch>
                  <a:fillRect l="-1467" t="-2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2.3.2</a:t>
            </a:r>
            <a:r>
              <a:rPr lang="zh-CN" altLang="en-US" sz="4800" dirty="0" smtClean="0"/>
              <a:t>、</a:t>
            </a:r>
            <a:r>
              <a:rPr lang="zh-CN" altLang="en-US" sz="4800" dirty="0">
                <a:latin typeface="+mn-ea"/>
              </a:rPr>
              <a:t>多项式的最大公约</a:t>
            </a:r>
            <a:r>
              <a:rPr lang="zh-CN" altLang="en-US" sz="4800" dirty="0" smtClean="0">
                <a:latin typeface="+mn-ea"/>
              </a:rPr>
              <a:t>式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86864"/>
            <a:ext cx="9557336" cy="3880773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+mn-ea"/>
              </a:rPr>
              <a:t>我们要先定义多项式带余除法</a:t>
            </a:r>
            <a:endParaRPr lang="en-US" altLang="zh-CN" sz="4000" dirty="0" smtClean="0">
              <a:latin typeface="+mn-ea"/>
            </a:endParaRPr>
          </a:p>
          <a:p>
            <a:r>
              <a:rPr lang="zh-CN" altLang="en-US" sz="4000" dirty="0" smtClean="0">
                <a:latin typeface="+mn-ea"/>
              </a:rPr>
              <a:t>多项式除以多项式，商和余数都是多项式</a:t>
            </a:r>
            <a:endParaRPr lang="en-US" altLang="zh-CN" sz="4000" dirty="0" smtClean="0">
              <a:latin typeface="+mn-ea"/>
            </a:endParaRPr>
          </a:p>
          <a:p>
            <a:r>
              <a:rPr lang="zh-CN" altLang="en-US" sz="4000" dirty="0" smtClean="0">
                <a:latin typeface="+mn-ea"/>
              </a:rPr>
              <a:t>形如下面的竖式运算：</a:t>
            </a:r>
            <a:endParaRPr lang="en-US" altLang="zh-CN" sz="4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2.3.2</a:t>
            </a:r>
            <a:r>
              <a:rPr lang="zh-CN" altLang="en-US" sz="4800" dirty="0" smtClean="0"/>
              <a:t>、</a:t>
            </a:r>
            <a:r>
              <a:rPr lang="zh-CN" altLang="en-US" sz="4800" dirty="0">
                <a:latin typeface="+mn-ea"/>
              </a:rPr>
              <a:t>多项式的最大公约</a:t>
            </a:r>
            <a:r>
              <a:rPr lang="zh-CN" altLang="en-US" sz="4800" dirty="0" smtClean="0">
                <a:latin typeface="+mn-ea"/>
              </a:rPr>
              <a:t>式</a:t>
            </a:r>
            <a:endParaRPr lang="zh-CN" altLang="en-US" sz="4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3910448" cy="36110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8" y="1930400"/>
            <a:ext cx="5895238" cy="43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2.3.2</a:t>
            </a:r>
            <a:r>
              <a:rPr lang="zh-CN" altLang="en-US" sz="4800" dirty="0" smtClean="0"/>
              <a:t>、</a:t>
            </a:r>
            <a:r>
              <a:rPr lang="zh-CN" altLang="en-US" sz="4800" dirty="0">
                <a:latin typeface="+mn-ea"/>
              </a:rPr>
              <a:t>多项式的最大公约</a:t>
            </a:r>
            <a:r>
              <a:rPr lang="zh-CN" altLang="en-US" sz="4800" dirty="0" smtClean="0">
                <a:latin typeface="+mn-ea"/>
              </a:rPr>
              <a:t>式</a:t>
            </a:r>
            <a:endParaRPr lang="zh-CN" altLang="en-US" sz="4800" dirty="0"/>
          </a:p>
        </p:txBody>
      </p:sp>
      <p:pic>
        <p:nvPicPr>
          <p:cNvPr id="1026" name="Picture 2" descr="http://f.hiphotos.baidu.com/baike/c0%3Dbaike72%2C5%2C5%2C72%2C24/sign=0df2dcdb65380cd7f213aabfc02dc651/8694a4c27d1ed21bb3780d8ead6eddc451da3f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947" y="1930400"/>
            <a:ext cx="5251455" cy="393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2.3.2</a:t>
            </a:r>
            <a:r>
              <a:rPr lang="zh-CN" altLang="en-US" sz="4800" dirty="0" smtClean="0"/>
              <a:t>、</a:t>
            </a:r>
            <a:r>
              <a:rPr lang="zh-CN" altLang="en-US" sz="4800" dirty="0">
                <a:latin typeface="+mn-ea"/>
              </a:rPr>
              <a:t>多项式的最大公约</a:t>
            </a:r>
            <a:r>
              <a:rPr lang="zh-CN" altLang="en-US" sz="4800" dirty="0" smtClean="0">
                <a:latin typeface="+mn-ea"/>
              </a:rPr>
              <a:t>式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86864"/>
            <a:ext cx="9557336" cy="3880773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+mn-ea"/>
              </a:rPr>
              <a:t>那么两个多项式就可以做模运算了</a:t>
            </a:r>
            <a:endParaRPr lang="en-US" altLang="zh-CN" sz="4000" dirty="0" smtClean="0">
              <a:latin typeface="+mn-ea"/>
            </a:endParaRPr>
          </a:p>
          <a:p>
            <a:r>
              <a:rPr lang="zh-CN" altLang="en-US" sz="4000" dirty="0" smtClean="0">
                <a:latin typeface="+mn-ea"/>
              </a:rPr>
              <a:t>因此也就可以辗转相除法了。</a:t>
            </a:r>
            <a:endParaRPr lang="en-US" altLang="zh-CN" sz="4000" dirty="0" smtClean="0">
              <a:latin typeface="+mn-ea"/>
            </a:endParaRPr>
          </a:p>
          <a:p>
            <a:r>
              <a:rPr lang="zh-CN" altLang="en-US" sz="4000" dirty="0" smtClean="0">
                <a:latin typeface="+mn-ea"/>
              </a:rPr>
              <a:t>所以就可以类似地求出最大公因式。</a:t>
            </a:r>
            <a:endParaRPr lang="en-US" altLang="zh-CN" sz="4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2.4</a:t>
            </a:r>
            <a:r>
              <a:rPr lang="zh-CN" altLang="en-US" sz="4800" dirty="0" smtClean="0"/>
              <a:t>、类欧几里得算法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+mn-ea"/>
              </a:rPr>
              <a:t>2.4.1</a:t>
            </a:r>
            <a:r>
              <a:rPr lang="zh-CN" altLang="en-US" sz="4000" dirty="0" smtClean="0">
                <a:latin typeface="+mn-ea"/>
              </a:rPr>
              <a:t>一般形式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 smtClean="0">
                <a:latin typeface="+mn-ea"/>
              </a:rPr>
              <a:t>2.4.2</a:t>
            </a:r>
            <a:r>
              <a:rPr lang="zh-CN" altLang="en-US" sz="4000" dirty="0" smtClean="0">
                <a:latin typeface="+mn-ea"/>
              </a:rPr>
              <a:t>扩展</a:t>
            </a:r>
            <a:endParaRPr lang="en-US" altLang="zh-CN" sz="4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2.4.1</a:t>
            </a:r>
            <a:r>
              <a:rPr lang="zh-CN" altLang="en-US" sz="4800" dirty="0" smtClean="0"/>
              <a:t>、一般形式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9557336" cy="388077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4000" dirty="0" smtClean="0">
                    <a:latin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𝑎𝑖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给定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，求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。</a:t>
                </a:r>
                <a:endParaRPr lang="en-US" altLang="zh-CN" sz="40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9557336" cy="3880773"/>
              </a:xfrm>
              <a:blipFill rotWithShape="0">
                <a:blip r:embed="rId2"/>
                <a:stretch>
                  <a:fillRect l="-1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2.4.1</a:t>
            </a:r>
            <a:r>
              <a:rPr lang="zh-CN" altLang="en-US" sz="4800" dirty="0" smtClean="0"/>
              <a:t>、一般形式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477543"/>
                <a:ext cx="9557336" cy="388077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𝑎𝑖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altLang="zh-CN" sz="3200" dirty="0" smtClean="0">
                  <a:latin typeface="+mn-ea"/>
                </a:endParaRPr>
              </a:p>
              <a:p>
                <a:r>
                  <a:rPr lang="zh-CN" altLang="en-US" sz="3200" dirty="0" smtClean="0">
                    <a:latin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时：</a:t>
                </a:r>
                <a:endParaRPr lang="en-US" altLang="zh-CN" sz="32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altLang="zh-CN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32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altLang="zh-CN" sz="3200" b="0" i="1" smtClean="0">
                                            <a:latin typeface="Cambria Math" panose="02040503050406030204" pitchFamily="18" charset="0"/>
                                          </a:rPr>
                                          <m:t>%</m:t>
                                        </m:r>
                                        <m:r>
                                          <a:rPr lang="en-US" altLang="zh-CN" sz="32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altLang="zh-CN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32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altLang="zh-CN" sz="3200" b="0" i="1" smtClean="0">
                                            <a:latin typeface="Cambria Math" panose="02040503050406030204" pitchFamily="18" charset="0"/>
                                          </a:rPr>
                                          <m:t>%</m:t>
                                        </m:r>
                                        <m:r>
                                          <a:rPr lang="en-US" altLang="zh-CN" sz="32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32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begChr m:val="⌊"/>
                        <m:endChr m:val="⌋"/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32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477543"/>
                <a:ext cx="9557336" cy="3880773"/>
              </a:xfrm>
              <a:blipFill rotWithShape="0">
                <a:blip r:embed="rId2"/>
                <a:stretch>
                  <a:fillRect l="-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2.4.1</a:t>
            </a:r>
            <a:r>
              <a:rPr lang="zh-CN" altLang="en-US" sz="4800" dirty="0" smtClean="0"/>
              <a:t>、一般形式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477543"/>
                <a:ext cx="9447168" cy="511054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𝑎𝑖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altLang="zh-CN" sz="3200" dirty="0" smtClean="0">
                  <a:latin typeface="+mn-ea"/>
                </a:endParaRPr>
              </a:p>
              <a:p>
                <a:r>
                  <a:rPr lang="zh-CN" altLang="en-US" sz="3200" dirty="0" smtClean="0">
                    <a:latin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3200" i="1">
                        <a:latin typeface="Cambria Math" panose="02040503050406030204" pitchFamily="18" charset="0"/>
                      </a:rPr>
                      <m:t>且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时：</a:t>
                </a:r>
                <a:endParaRPr lang="en-US" altLang="zh-CN" sz="3200" dirty="0" smtClean="0">
                  <a:latin typeface="+mn-ea"/>
                </a:endParaRPr>
              </a:p>
              <a:p>
                <a:r>
                  <a:rPr lang="zh-CN" altLang="en-US" sz="3200" dirty="0" smtClean="0">
                    <a:latin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32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d>
                                  <m:dPr>
                                    <m:begChr m:val="⌊"/>
                                    <m:endChr m:val="⌋"/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𝑎𝑖</m:t>
                                        </m:r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altLang="zh-CN" sz="32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d>
                                  <m:dPr>
                                    <m:begChr m:val="⌊"/>
                                    <m:endChr m:val="⌋"/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𝑎𝑖</m:t>
                                        </m:r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altLang="zh-CN" sz="32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f>
                                  <m:f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𝑐𝑗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altLang="zh-CN" sz="32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477543"/>
                <a:ext cx="9447168" cy="5110544"/>
              </a:xfrm>
              <a:blipFill rotWithShape="0">
                <a:blip r:embed="rId2"/>
                <a:stretch>
                  <a:fillRect l="-9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102968"/>
                <a:ext cx="8596668" cy="56283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𝑓𝑜</m:t>
                    </m:r>
                    <m:d>
                      <m:dPr>
                        <m:ctrlPr>
                          <a:rPr lang="en-US" altLang="zh-CN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,1,4</m:t>
                        </m:r>
                      </m:e>
                    </m:d>
                    <m:r>
                      <a:rPr lang="en-US" altLang="zh-CN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3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altLang="zh-CN" sz="3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3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3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3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3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]]</m:t>
                    </m:r>
                  </m:oMath>
                </a14:m>
                <a:r>
                  <a:rPr lang="zh-CN" altLang="en-US" sz="3200" dirty="0" smtClean="0">
                    <a:solidFill>
                      <a:srgbClr val="404040"/>
                    </a:solidFill>
                    <a:latin typeface="+mn-ea"/>
                  </a:rPr>
                  <a:t>，感觉加些条件就能做？</a:t>
                </a:r>
                <a:endParaRPr lang="en-US" altLang="zh-CN" sz="3200" dirty="0" smtClean="0">
                  <a:solidFill>
                    <a:srgbClr val="404040"/>
                  </a:solidFill>
                  <a:latin typeface="+mn-ea"/>
                </a:endParaRPr>
              </a:p>
              <a:p>
                <a:r>
                  <a:rPr lang="zh-CN" altLang="en-US" sz="3200" dirty="0" smtClean="0">
                    <a:solidFill>
                      <a:srgbClr val="404040"/>
                    </a:solidFill>
                    <a:latin typeface="+mn-ea"/>
                  </a:rPr>
                  <a:t>这个</a:t>
                </a:r>
                <a:r>
                  <a:rPr lang="en-US" altLang="zh-CN" sz="3200" dirty="0" err="1" smtClean="0">
                    <a:solidFill>
                      <a:srgbClr val="404040"/>
                    </a:solidFill>
                    <a:latin typeface="+mn-ea"/>
                  </a:rPr>
                  <a:t>dp</a:t>
                </a:r>
                <a:r>
                  <a:rPr lang="zh-CN" altLang="en-US" sz="3200" dirty="0" smtClean="0">
                    <a:solidFill>
                      <a:srgbClr val="404040"/>
                    </a:solidFill>
                    <a:latin typeface="+mn-ea"/>
                  </a:rPr>
                  <a:t>式是不管硬币数量限制的，而硬币种类只有</a:t>
                </a:r>
                <a:r>
                  <a:rPr lang="en-US" altLang="zh-CN" sz="3200" dirty="0" smtClean="0">
                    <a:solidFill>
                      <a:srgbClr val="404040"/>
                    </a:solidFill>
                    <a:latin typeface="+mn-ea"/>
                  </a:rPr>
                  <a:t>4</a:t>
                </a:r>
                <a:r>
                  <a:rPr lang="zh-CN" altLang="en-US" sz="3200" dirty="0" smtClean="0">
                    <a:solidFill>
                      <a:srgbClr val="404040"/>
                    </a:solidFill>
                    <a:latin typeface="+mn-ea"/>
                  </a:rPr>
                  <a:t>，这是允许容斥的关键。</a:t>
                </a:r>
                <a:endParaRPr lang="en-US" altLang="zh-CN" sz="3200" dirty="0" smtClean="0">
                  <a:solidFill>
                    <a:srgbClr val="404040"/>
                  </a:solidFill>
                  <a:latin typeface="+mn-ea"/>
                </a:endParaRPr>
              </a:p>
              <a:p>
                <a:r>
                  <a:rPr lang="zh-CN" altLang="en-US" sz="3200" dirty="0" smtClean="0">
                    <a:solidFill>
                      <a:srgbClr val="404040"/>
                    </a:solidFill>
                    <a:latin typeface="+mn-ea"/>
                  </a:rPr>
                  <a:t>总的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sz="3200" dirty="0" smtClean="0">
                    <a:solidFill>
                      <a:srgbClr val="404040"/>
                    </a:solidFill>
                    <a:latin typeface="+mn-ea"/>
                  </a:rPr>
                  <a:t>，减去第一个硬币超过的，减去第二个硬币超过的</a:t>
                </a:r>
                <a:r>
                  <a:rPr lang="en-US" altLang="zh-CN" sz="3200" dirty="0" smtClean="0">
                    <a:solidFill>
                      <a:srgbClr val="404040"/>
                    </a:solidFill>
                    <a:latin typeface="+mn-ea"/>
                  </a:rPr>
                  <a:t>……</a:t>
                </a:r>
                <a:r>
                  <a:rPr lang="zh-CN" altLang="en-US" sz="3200" dirty="0" smtClean="0">
                    <a:solidFill>
                      <a:srgbClr val="404040"/>
                    </a:solidFill>
                    <a:latin typeface="+mn-ea"/>
                  </a:rPr>
                  <a:t>加上前两个硬币超过的</a:t>
                </a:r>
                <a:r>
                  <a:rPr lang="en-US" altLang="zh-CN" sz="3200" dirty="0" smtClean="0">
                    <a:solidFill>
                      <a:srgbClr val="404040"/>
                    </a:solidFill>
                    <a:latin typeface="+mn-ea"/>
                  </a:rPr>
                  <a:t>……</a:t>
                </a:r>
                <a:r>
                  <a:rPr lang="zh-CN" altLang="en-US" sz="3200" dirty="0" smtClean="0">
                    <a:solidFill>
                      <a:srgbClr val="404040"/>
                    </a:solidFill>
                    <a:latin typeface="+mn-ea"/>
                  </a:rPr>
                  <a:t>减去前三个硬币超过的</a:t>
                </a:r>
                <a:r>
                  <a:rPr lang="en-US" altLang="zh-CN" sz="3200" dirty="0" smtClean="0">
                    <a:solidFill>
                      <a:srgbClr val="404040"/>
                    </a:solidFill>
                    <a:latin typeface="+mn-ea"/>
                  </a:rPr>
                  <a:t>……</a:t>
                </a:r>
              </a:p>
              <a:p>
                <a:r>
                  <a:rPr lang="zh-CN" altLang="en-US" sz="3200" dirty="0" smtClean="0">
                    <a:solidFill>
                      <a:srgbClr val="404040"/>
                    </a:solidFill>
                    <a:latin typeface="+mn-ea"/>
                  </a:rPr>
                  <a:t>如何计算第一个硬币超过的方案数？（其他类推）</a:t>
                </a:r>
                <a:endParaRPr lang="en-US" altLang="zh-CN" sz="3200" dirty="0" smtClean="0">
                  <a:solidFill>
                    <a:srgbClr val="404040"/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altLang="zh-CN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altLang="zh-CN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e>
                    </m:d>
                  </m:oMath>
                </a14:m>
                <a:endParaRPr lang="en-US" altLang="zh-CN" sz="3200" dirty="0" smtClean="0">
                  <a:solidFill>
                    <a:srgbClr val="40404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5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102968"/>
                <a:ext cx="8596668" cy="5628337"/>
              </a:xfrm>
              <a:blipFill rotWithShape="0">
                <a:blip r:embed="rId2"/>
                <a:stretch>
                  <a:fillRect l="-1064" t="-1300" r="-1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标题 1"/>
          <p:cNvSpPr txBox="1"/>
          <p:nvPr/>
        </p:nvSpPr>
        <p:spPr>
          <a:xfrm>
            <a:off x="838200" y="111738"/>
            <a:ext cx="7655805" cy="7585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/>
              <a:t>HAOI2008 </a:t>
            </a:r>
            <a:r>
              <a:rPr lang="zh-CN" altLang="en-US" sz="4000" dirty="0"/>
              <a:t>硬币购物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2.4.1</a:t>
            </a:r>
            <a:r>
              <a:rPr lang="zh-CN" altLang="en-US" sz="4800" dirty="0" smtClean="0"/>
              <a:t>、一般形式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477543"/>
                <a:ext cx="9447168" cy="511054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𝑐𝑗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3200" b="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𝑚𝑛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𝑐𝑗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altLang="zh-CN" sz="32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𝑚𝑛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altLang="zh-CN" sz="3200" dirty="0" smtClean="0">
                  <a:latin typeface="+mn-ea"/>
                </a:endParaRPr>
              </a:p>
              <a:p>
                <a:r>
                  <a:rPr lang="zh-CN" altLang="en-US" sz="3200" dirty="0" smtClean="0">
                    <a:latin typeface="+mn-ea"/>
                  </a:rPr>
                  <a:t>观察第一、第三个系数，我们发现它们从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zh-CN" altLang="en-US" sz="3200" dirty="0" smtClean="0">
                    <a:latin typeface="+mn-ea"/>
                  </a:rPr>
                  <a:t>变成了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，这就是该算法时间复杂度的关键，也因此它叫类欧几里得。</a:t>
                </a:r>
                <a:endParaRPr lang="en-US" altLang="zh-CN" sz="3200" dirty="0" smtClean="0">
                  <a:latin typeface="+mn-ea"/>
                </a:endParaRPr>
              </a:p>
              <a:p>
                <a:r>
                  <a:rPr lang="zh-CN" altLang="en-US" sz="3200" dirty="0">
                    <a:latin typeface="+mn-ea"/>
                  </a:rPr>
                  <a:t>也</a:t>
                </a:r>
                <a:r>
                  <a:rPr lang="zh-CN" altLang="en-US" sz="3200" dirty="0" smtClean="0">
                    <a:latin typeface="+mn-ea"/>
                  </a:rPr>
                  <a:t>可以从几何角度来理解这个算法。</a:t>
                </a:r>
                <a:endParaRPr lang="en-US" altLang="zh-CN" sz="32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477543"/>
                <a:ext cx="9447168" cy="5110544"/>
              </a:xfrm>
              <a:blipFill rotWithShape="0">
                <a:blip r:embed="rId2"/>
                <a:stretch>
                  <a:fillRect l="-968" r="-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2.4.2</a:t>
            </a:r>
            <a:r>
              <a:rPr lang="zh-CN" altLang="en-US" sz="4800" dirty="0" smtClean="0"/>
              <a:t>、扩展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930400"/>
                <a:ext cx="9557336" cy="388077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𝑎𝑖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4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4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𝑎𝑖</m:t>
                                </m:r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>
                    <a:latin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4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4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⌊"/>
                                    <m:endChr m:val="⌋"/>
                                    <m:ctrl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𝑎𝑖</m:t>
                                        </m:r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40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930400"/>
                <a:ext cx="9557336" cy="3880773"/>
              </a:xfrm>
              <a:blipFill rotWithShape="0">
                <a:blip r:embed="rId2"/>
                <a:stretch>
                  <a:fillRect l="-1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2.4.2</a:t>
            </a:r>
            <a:r>
              <a:rPr lang="zh-CN" altLang="en-US" sz="4800" dirty="0" smtClean="0"/>
              <a:t>、扩展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68861" y="1503190"/>
                <a:ext cx="10284450" cy="49416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sz="3200" dirty="0" smtClean="0">
                    <a:latin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3200" dirty="0">
                    <a:latin typeface="+mn-ea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3200" dirty="0">
                    <a:latin typeface="+mn-ea"/>
                  </a:rPr>
                  <a:t>时：</a:t>
                </a:r>
                <a:endParaRPr lang="en-US" altLang="zh-CN" sz="3200" dirty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                           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32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d>
                          <m:d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                           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                           2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begChr m:val="⌊"/>
                        <m:endChr m:val="⌋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d>
                      <m:dPr>
                        <m:begChr m:val="⌊"/>
                        <m:endChr m:val="⌋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32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61" y="1503190"/>
                <a:ext cx="10284450" cy="4941677"/>
              </a:xfrm>
              <a:blipFill rotWithShape="0">
                <a:blip r:embed="rId2"/>
                <a:stretch>
                  <a:fillRect l="-1541" t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2.4.2</a:t>
            </a:r>
            <a:r>
              <a:rPr lang="zh-CN" altLang="en-US" sz="4800" dirty="0" smtClean="0"/>
              <a:t>、扩展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68861" y="1503190"/>
                <a:ext cx="10284450" cy="49416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sz="3200" dirty="0" smtClean="0">
                    <a:latin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3200" dirty="0">
                    <a:latin typeface="+mn-ea"/>
                  </a:rPr>
                  <a:t>时：</a:t>
                </a:r>
                <a:endParaRPr lang="en-US" altLang="zh-CN" sz="3200" dirty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𝑛𝑚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sz="32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𝑛𝑚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−                          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altLang="zh-CN" sz="32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61" y="1503190"/>
                <a:ext cx="10284450" cy="4941677"/>
              </a:xfrm>
              <a:blipFill rotWithShape="0">
                <a:blip r:embed="rId2"/>
                <a:stretch>
                  <a:fillRect l="-1541" t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2.4.2</a:t>
            </a:r>
            <a:r>
              <a:rPr lang="zh-CN" altLang="en-US" sz="4800" dirty="0" smtClean="0"/>
              <a:t>、扩展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3" y="1930400"/>
                <a:ext cx="10262416" cy="388077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4000" dirty="0" smtClean="0">
                    <a:latin typeface="+mn-ea"/>
                  </a:rPr>
                  <a:t>注意我们总是从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4000" dirty="0" smtClean="0">
                    <a:latin typeface="+mn-ea"/>
                  </a:rPr>
                  <a:t>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4000" dirty="0" smtClean="0">
                    <a:latin typeface="+mn-ea"/>
                  </a:rPr>
                  <a:t>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zh-CN" altLang="en-US" sz="4000" dirty="0" smtClean="0">
                    <a:latin typeface="+mn-ea"/>
                  </a:rPr>
                  <a:t>，所以具体实现的时候，可以按照参数来分层递归。</a:t>
                </a:r>
                <a:endParaRPr lang="en-US" altLang="zh-CN" sz="40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930400"/>
                <a:ext cx="10262416" cy="3880773"/>
              </a:xfrm>
              <a:blipFill rotWithShape="0">
                <a:blip r:embed="rId2"/>
                <a:stretch>
                  <a:fillRect l="-1366" t="-2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738"/>
            <a:ext cx="7655805" cy="75859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b</a:t>
            </a:r>
            <a:r>
              <a:rPr lang="en-US" altLang="zh-CN" sz="4000" dirty="0" smtClean="0"/>
              <a:t>zoj2852 vijos1504 </a:t>
            </a:r>
            <a:r>
              <a:rPr lang="zh-CN" altLang="en-US" sz="4000" dirty="0" smtClean="0"/>
              <a:t>强大的区间</a:t>
            </a:r>
            <a:endParaRPr lang="zh-CN" altLang="en-US" sz="40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266422"/>
            <a:ext cx="8944778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【</a:t>
            </a:r>
            <a:r>
              <a:rPr kumimoji="0" lang="zh-CN" altLang="en-US" sz="3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题目描述</a:t>
            </a:r>
            <a:r>
              <a:rPr kumimoji="0" lang="en-US" altLang="zh-CN" sz="3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】</a:t>
            </a:r>
          </a:p>
          <a:p>
            <a:pPr marL="0" lvl="0" indent="0" defTabSz="914400">
              <a:buClrTx/>
              <a:buSzTx/>
              <a:buNone/>
            </a:pPr>
            <a:r>
              <a:rPr lang="en-US" altLang="zh-CN" sz="32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	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给出两个实数 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，我们要求一个最小的正整数 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，使得区间 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32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ak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en-US" altLang="zh-CN" sz="32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bk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] 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是一个包含至少一个整数的区间。 </a:t>
            </a:r>
          </a:p>
          <a:p>
            <a:pPr marL="0" lvl="0" indent="0" defTabSz="914400">
              <a:buClrTx/>
              <a:buSzTx/>
              <a:buNone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      比如 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a=1.2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b=1.3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，当 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k=4 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时，区间为 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[4.8, 5.2]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，包含了整数 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。 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3200" dirty="0" smtClean="0">
                <a:solidFill>
                  <a:srgbClr val="333333"/>
                </a:solidFill>
                <a:ea typeface="Full-Width-Quoration-Marks"/>
              </a:rPr>
              <a:t>【</a:t>
            </a:r>
            <a:r>
              <a:rPr lang="zh-CN" altLang="en-US" sz="3200" dirty="0">
                <a:solidFill>
                  <a:srgbClr val="333333"/>
                </a:solidFill>
                <a:ea typeface="Full-Width-Quoration-Marks"/>
              </a:rPr>
              <a:t>数据范围</a:t>
            </a:r>
            <a:r>
              <a:rPr lang="en-US" altLang="zh-CN" sz="3200" dirty="0" smtClean="0">
                <a:solidFill>
                  <a:srgbClr val="333333"/>
                </a:solidFill>
                <a:ea typeface="Full-Width-Quoration-Marks"/>
              </a:rPr>
              <a:t>】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3200" dirty="0">
                <a:solidFill>
                  <a:srgbClr val="333333"/>
                </a:solidFill>
                <a:ea typeface="Full-Width-Quoration-Marks"/>
              </a:rPr>
              <a:t>	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b 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的整数部分不超过</a:t>
            </a:r>
            <a:r>
              <a:rPr lang="en-US" altLang="zh-CN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maxlongint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，小数部分不超过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300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位。</a:t>
            </a:r>
            <a:endParaRPr lang="en-US" altLang="zh-CN" sz="3200" dirty="0" smtClean="0">
              <a:solidFill>
                <a:srgbClr val="333333"/>
              </a:solidFill>
              <a:ea typeface="Full-Width-Quoration-Mark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77334" y="1389408"/>
            <a:ext cx="8596668" cy="47690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dirty="0" smtClean="0">
                <a:solidFill>
                  <a:srgbClr val="404040"/>
                </a:solidFill>
                <a:latin typeface="+mn-ea"/>
              </a:rPr>
              <a:t>题解请访问</a:t>
            </a:r>
            <a:r>
              <a:rPr lang="zh-CN" altLang="en-US" sz="3600" dirty="0" smtClean="0">
                <a:solidFill>
                  <a:srgbClr val="404040"/>
                </a:solidFill>
                <a:latin typeface="+mn-ea"/>
                <a:hlinkClick r:id="rId2"/>
              </a:rPr>
              <a:t>我的博客</a:t>
            </a:r>
            <a:endParaRPr lang="en-US" altLang="zh-CN" sz="3600" dirty="0" smtClean="0">
              <a:solidFill>
                <a:srgbClr val="404040"/>
              </a:solidFill>
              <a:latin typeface="+mn-ea"/>
            </a:endParaRPr>
          </a:p>
          <a:p>
            <a:r>
              <a:rPr lang="en-US" altLang="zh-CN" sz="3600" dirty="0">
                <a:solidFill>
                  <a:srgbClr val="404040"/>
                </a:solidFill>
                <a:latin typeface="+mn-ea"/>
              </a:rPr>
              <a:t>http://blog.csdn.net/rzO_KQP_Orz/article/details/52497951</a:t>
            </a:r>
            <a:endParaRPr lang="zh-CN" altLang="en-US" sz="3600" dirty="0">
              <a:solidFill>
                <a:srgbClr val="404040"/>
              </a:solidFill>
              <a:latin typeface="+mn-ea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838200" y="111738"/>
            <a:ext cx="7655805" cy="7585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/>
              <a:t>bzoj2852 vijos1504 </a:t>
            </a:r>
            <a:r>
              <a:rPr lang="zh-CN" altLang="en-US" sz="4000" dirty="0"/>
              <a:t>强大的区间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738"/>
            <a:ext cx="7655805" cy="758596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JZOJ3327 </a:t>
            </a:r>
            <a:r>
              <a:rPr lang="zh-CN" altLang="en-US" sz="4000" dirty="0" smtClean="0"/>
              <a:t>陶陶的难题</a:t>
            </a:r>
            <a:endParaRPr lang="zh-CN" altLang="en-US" sz="40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574202"/>
            <a:ext cx="8944778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题目描述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】</a:t>
            </a:r>
          </a:p>
          <a:p>
            <a:pPr marL="0" lvl="0" indent="0" defTabSz="914400">
              <a:buClrTx/>
              <a:buSzTx/>
              <a:buNone/>
            </a:pPr>
            <a:r>
              <a:rPr lang="en-US" altLang="zh-CN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	</a:t>
            </a:r>
            <a:endParaRPr lang="en-US" altLang="zh-CN" sz="2800" dirty="0" smtClean="0">
              <a:solidFill>
                <a:srgbClr val="333333"/>
              </a:solidFill>
              <a:latin typeface="Full-Width-Quoration-Marks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endParaRPr lang="en-US" altLang="zh-CN" sz="2800" dirty="0">
              <a:solidFill>
                <a:srgbClr val="333333"/>
              </a:solidFill>
              <a:latin typeface="Full-Width-Quoration-Marks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endParaRPr lang="en-US" altLang="zh-CN" sz="2800" dirty="0" smtClean="0">
              <a:solidFill>
                <a:srgbClr val="333333"/>
              </a:solidFill>
              <a:latin typeface="Full-Width-Quoration-Marks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endParaRPr lang="en-US" altLang="zh-CN" sz="2800" dirty="0">
              <a:solidFill>
                <a:srgbClr val="333333"/>
              </a:solidFill>
              <a:latin typeface="Full-Width-Quoration-Marks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endParaRPr lang="en-US" altLang="zh-CN" sz="2800" dirty="0" smtClean="0">
              <a:solidFill>
                <a:srgbClr val="333333"/>
              </a:solidFill>
              <a:latin typeface="Full-Width-Quoration-Marks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endParaRPr lang="en-US" altLang="zh-CN" sz="2800" dirty="0">
              <a:solidFill>
                <a:srgbClr val="333333"/>
              </a:solidFill>
              <a:latin typeface="Full-Width-Quoration-Marks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endParaRPr lang="en-US" altLang="zh-CN" sz="2800" dirty="0" smtClean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【</a:t>
            </a:r>
            <a:r>
              <a:rPr lang="zh-CN" altLang="en-US" sz="2800" dirty="0">
                <a:solidFill>
                  <a:srgbClr val="333333"/>
                </a:solidFill>
                <a:ea typeface="Full-Width-Quoration-Marks"/>
              </a:rPr>
              <a:t>数据范围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】</a:t>
            </a:r>
            <a:endParaRPr lang="en-US" altLang="zh-CN" sz="2800" dirty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>
                <a:solidFill>
                  <a:srgbClr val="333333"/>
                </a:solidFill>
                <a:ea typeface="Full-Width-Quoration-Marks"/>
              </a:rPr>
              <a:t>	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A, B, C, L, R &lt;= 10^9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11" y="2237629"/>
            <a:ext cx="9562315" cy="2268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389408"/>
                <a:ext cx="8596668" cy="4769021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sz="4000" dirty="0">
                    <a:solidFill>
                      <a:srgbClr val="404040"/>
                    </a:solidFill>
                    <a:latin typeface="+mn-ea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4000" dirty="0" smtClean="0">
                    <a:solidFill>
                      <a:srgbClr val="404040"/>
                    </a:solidFill>
                    <a:latin typeface="+mn-ea"/>
                  </a:rPr>
                  <a:t>的模板题，给大家练手。</a:t>
                </a:r>
                <a:endParaRPr lang="zh-CN" altLang="en-US" sz="4000" dirty="0">
                  <a:solidFill>
                    <a:srgbClr val="40404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5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389408"/>
                <a:ext cx="8596668" cy="4769021"/>
              </a:xfrm>
              <a:blipFill rotWithShape="0">
                <a:blip r:embed="rId2"/>
                <a:stretch>
                  <a:fillRect l="-1489" t="-1918" r="-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标题 1"/>
          <p:cNvSpPr txBox="1"/>
          <p:nvPr/>
        </p:nvSpPr>
        <p:spPr>
          <a:xfrm>
            <a:off x="838200" y="111738"/>
            <a:ext cx="7655805" cy="7585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/>
              <a:t>JZOJ3327 </a:t>
            </a:r>
            <a:r>
              <a:rPr lang="zh-CN" altLang="en-US" sz="4000" dirty="0"/>
              <a:t>陶陶的难题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738"/>
            <a:ext cx="7655805" cy="758596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经典例题</a:t>
            </a:r>
            <a:endParaRPr lang="zh-CN" altLang="en-US" sz="40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927872"/>
            <a:ext cx="8944778" cy="56938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题目描述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】</a:t>
            </a:r>
          </a:p>
          <a:p>
            <a:pPr marL="0" lvl="0" indent="0" defTabSz="914400">
              <a:buClrTx/>
              <a:buSzTx/>
              <a:buNone/>
            </a:pPr>
            <a:r>
              <a:rPr lang="en-US" altLang="zh-CN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	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在整数格点的平面上有一个简单多边形（顶点坐标均为有理数），问其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内部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有多少格点。（题目保证不会有格点出现在边界上）</a:t>
            </a:r>
            <a:endParaRPr lang="en-US" altLang="zh-CN" sz="2800" dirty="0" smtClean="0">
              <a:solidFill>
                <a:srgbClr val="333333"/>
              </a:solidFill>
              <a:latin typeface="Full-Width-Quoration-Marks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endParaRPr lang="en-US" altLang="zh-CN" sz="2800" dirty="0">
              <a:solidFill>
                <a:srgbClr val="333333"/>
              </a:solidFill>
              <a:latin typeface="Full-Width-Quoration-Marks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endParaRPr lang="en-US" altLang="zh-CN" sz="2800" dirty="0" smtClean="0">
              <a:solidFill>
                <a:srgbClr val="333333"/>
              </a:solidFill>
              <a:latin typeface="Full-Width-Quoration-Marks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endParaRPr lang="en-US" altLang="zh-CN" sz="2800" dirty="0">
              <a:solidFill>
                <a:srgbClr val="333333"/>
              </a:solidFill>
              <a:latin typeface="Full-Width-Quoration-Marks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endParaRPr lang="en-US" altLang="zh-CN" sz="2800" dirty="0" smtClean="0">
              <a:solidFill>
                <a:srgbClr val="333333"/>
              </a:solidFill>
              <a:latin typeface="Full-Width-Quoration-Marks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endParaRPr lang="en-US" altLang="zh-CN" sz="2800" dirty="0">
              <a:solidFill>
                <a:srgbClr val="333333"/>
              </a:solidFill>
              <a:latin typeface="Full-Width-Quoration-Marks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endParaRPr lang="en-US" altLang="zh-CN" sz="2800" dirty="0" smtClean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【</a:t>
            </a:r>
            <a:r>
              <a:rPr lang="zh-CN" altLang="en-US" sz="2800" dirty="0">
                <a:solidFill>
                  <a:srgbClr val="333333"/>
                </a:solidFill>
                <a:ea typeface="Full-Width-Quoration-Marks"/>
              </a:rPr>
              <a:t>数据范围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】</a:t>
            </a:r>
            <a:endParaRPr lang="en-US" altLang="zh-CN" sz="2800" dirty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>
                <a:solidFill>
                  <a:srgbClr val="333333"/>
                </a:solidFill>
                <a:ea typeface="Full-Width-Quoration-Marks"/>
              </a:rPr>
              <a:t>	</a:t>
            </a:r>
            <a:r>
              <a:rPr lang="zh-CN" altLang="en-US" sz="2800" dirty="0">
                <a:solidFill>
                  <a:srgbClr val="333333"/>
                </a:solidFill>
                <a:ea typeface="Full-Width-Quoration-Marks"/>
              </a:rPr>
              <a:t>顶点</a:t>
            </a:r>
            <a:r>
              <a:rPr lang="zh-CN" altLang="en-US" sz="2800" dirty="0" smtClean="0">
                <a:solidFill>
                  <a:srgbClr val="333333"/>
                </a:solidFill>
                <a:ea typeface="Full-Width-Quoration-Marks"/>
              </a:rPr>
              <a:t>数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n&lt;=100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	</a:t>
            </a:r>
            <a:r>
              <a:rPr lang="zh-CN" altLang="en-US" sz="2800" dirty="0" smtClean="0">
                <a:solidFill>
                  <a:srgbClr val="333333"/>
                </a:solidFill>
                <a:ea typeface="Full-Width-Quoration-Marks"/>
              </a:rPr>
              <a:t>坐标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&lt;=10^9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38" y="3064180"/>
            <a:ext cx="6182441" cy="2190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738"/>
            <a:ext cx="7655805" cy="758596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JZOJ4695 </a:t>
            </a:r>
            <a:r>
              <a:rPr lang="zh-CN" altLang="en-US" sz="4000" dirty="0" smtClean="0"/>
              <a:t>佐助的难题</a:t>
            </a:r>
            <a:endParaRPr lang="zh-CN" altLang="en-US" sz="40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199" y="2435973"/>
            <a:ext cx="9286302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题目描述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】</a:t>
            </a:r>
          </a:p>
          <a:p>
            <a:pPr marL="0" lvl="0" indent="0" defTabSz="914400">
              <a:buClrTx/>
              <a:buSzTx/>
              <a:buNone/>
            </a:pPr>
            <a:r>
              <a:rPr lang="en-US" altLang="zh-CN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	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求在</a:t>
            </a:r>
            <a:r>
              <a:rPr lang="en-US" altLang="zh-CN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1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到</a:t>
            </a:r>
            <a:r>
              <a:rPr lang="en-US" altLang="zh-CN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n!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范围内，与</a:t>
            </a:r>
            <a:r>
              <a:rPr lang="en-US" altLang="zh-CN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m!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互质的数的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数量。</a:t>
            </a:r>
            <a:endParaRPr lang="en-US" altLang="zh-CN" sz="2800" dirty="0" smtClean="0">
              <a:solidFill>
                <a:srgbClr val="333333"/>
              </a:solidFill>
              <a:latin typeface="Full-Width-Quoration-Marks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endParaRPr lang="en-US" altLang="zh-CN" sz="2800" dirty="0" smtClean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【</a:t>
            </a:r>
            <a:r>
              <a:rPr lang="zh-CN" altLang="en-US" sz="2800" dirty="0">
                <a:solidFill>
                  <a:srgbClr val="333333"/>
                </a:solidFill>
                <a:ea typeface="Full-Width-Quoration-Marks"/>
              </a:rPr>
              <a:t>数据范围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】</a:t>
            </a:r>
            <a:endParaRPr lang="en-US" altLang="zh-CN" sz="2800" dirty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	m &lt;= n &lt;= 10^7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>
                <a:solidFill>
                  <a:srgbClr val="333333"/>
                </a:solidFill>
                <a:ea typeface="Full-Width-Quoration-Marks"/>
              </a:rPr>
              <a:t>	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T</a:t>
            </a:r>
            <a:r>
              <a:rPr lang="en-US" altLang="zh-CN" sz="2800" dirty="0">
                <a:solidFill>
                  <a:srgbClr val="333333"/>
                </a:solidFill>
                <a:ea typeface="Full-Width-Quoration-Marks"/>
              </a:rPr>
              <a:t>&lt;=10000</a:t>
            </a:r>
            <a:endParaRPr lang="en-US" altLang="zh-CN" sz="2800" dirty="0" smtClean="0">
              <a:solidFill>
                <a:srgbClr val="333333"/>
              </a:solidFill>
              <a:ea typeface="Full-Width-Quoration-Mark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389408"/>
                <a:ext cx="8596668" cy="476902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4000" dirty="0" smtClean="0">
                    <a:solidFill>
                      <a:srgbClr val="404040"/>
                    </a:solidFill>
                    <a:latin typeface="+mn-ea"/>
                  </a:rPr>
                  <a:t>梯形剖分：把每个出现了顶点的纵坐标描黑，可以把原图划分成若干个梯形（或退化的梯形）</a:t>
                </a:r>
                <a:endParaRPr lang="en-US" altLang="zh-CN" sz="4000" dirty="0" smtClean="0">
                  <a:solidFill>
                    <a:srgbClr val="404040"/>
                  </a:solidFill>
                  <a:latin typeface="+mn-ea"/>
                </a:endParaRPr>
              </a:p>
              <a:p>
                <a:r>
                  <a:rPr lang="zh-CN" altLang="en-US" sz="4000" dirty="0" smtClean="0">
                    <a:solidFill>
                      <a:srgbClr val="404040"/>
                    </a:solidFill>
                    <a:latin typeface="+mn-ea"/>
                  </a:rPr>
                  <a:t>先梯形剖分，任务变成求某条线段下方的整点数。</a:t>
                </a:r>
                <a:endParaRPr lang="en-US" altLang="zh-CN" sz="4000" dirty="0" smtClean="0">
                  <a:solidFill>
                    <a:srgbClr val="404040"/>
                  </a:solidFill>
                  <a:latin typeface="+mn-ea"/>
                </a:endParaRPr>
              </a:p>
              <a:p>
                <a:r>
                  <a:rPr lang="zh-CN" altLang="en-US" sz="4000" dirty="0">
                    <a:solidFill>
                      <a:srgbClr val="404040"/>
                    </a:solidFill>
                    <a:latin typeface="+mn-ea"/>
                  </a:rPr>
                  <a:t>这</a:t>
                </a:r>
                <a:r>
                  <a:rPr lang="zh-CN" altLang="en-US" sz="4000" dirty="0" smtClean="0">
                    <a:solidFill>
                      <a:srgbClr val="404040"/>
                    </a:solidFill>
                    <a:latin typeface="+mn-ea"/>
                  </a:rPr>
                  <a:t>就是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zh-CN" altLang="en-US" sz="40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zh-CN" altLang="en-US" sz="400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4000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4000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  <m:r>
                                  <a:rPr lang="en-US" altLang="zh-CN" sz="4000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000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4000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zh-CN" altLang="en-US" sz="4000" dirty="0" smtClean="0">
                    <a:solidFill>
                      <a:srgbClr val="404040"/>
                    </a:solidFill>
                    <a:latin typeface="+mn-ea"/>
                  </a:rPr>
                  <a:t>的形式了。</a:t>
                </a:r>
                <a:endParaRPr lang="zh-CN" altLang="en-US" sz="4000" dirty="0">
                  <a:solidFill>
                    <a:srgbClr val="40404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5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389408"/>
                <a:ext cx="8596668" cy="4769021"/>
              </a:xfrm>
              <a:blipFill rotWithShape="0">
                <a:blip r:embed="rId2"/>
                <a:stretch>
                  <a:fillRect l="-1631" t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标题 1"/>
          <p:cNvSpPr txBox="1"/>
          <p:nvPr/>
        </p:nvSpPr>
        <p:spPr>
          <a:xfrm>
            <a:off x="838200" y="111738"/>
            <a:ext cx="7655805" cy="7585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/>
              <a:t>经典例题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3948" y="2315110"/>
            <a:ext cx="6719371" cy="1325563"/>
          </a:xfrm>
        </p:spPr>
        <p:txBody>
          <a:bodyPr>
            <a:noAutofit/>
          </a:bodyPr>
          <a:lstStyle/>
          <a:p>
            <a:r>
              <a:rPr lang="en-US" altLang="zh-CN" sz="6000" dirty="0"/>
              <a:t>3</a:t>
            </a:r>
            <a:r>
              <a:rPr lang="zh-CN" altLang="en-US" sz="6000" dirty="0" smtClean="0"/>
              <a:t>、质数相关</a:t>
            </a:r>
            <a:endParaRPr lang="zh-CN" alt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/>
              <a:t>3</a:t>
            </a:r>
            <a:r>
              <a:rPr lang="en-US" altLang="zh-CN" sz="4800" dirty="0" smtClean="0"/>
              <a:t>.1</a:t>
            </a:r>
            <a:r>
              <a:rPr lang="zh-CN" altLang="en-US" sz="4800" dirty="0" smtClean="0"/>
              <a:t>、质数的判定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+mn-ea"/>
              </a:rPr>
              <a:t>3.1.1</a:t>
            </a:r>
            <a:r>
              <a:rPr lang="zh-CN" altLang="en-US" sz="4000" dirty="0" smtClean="0">
                <a:latin typeface="+mn-ea"/>
              </a:rPr>
              <a:t>根号法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 smtClean="0">
                <a:latin typeface="+mn-ea"/>
              </a:rPr>
              <a:t>3.1.2Wilson</a:t>
            </a:r>
            <a:r>
              <a:rPr lang="zh-CN" altLang="en-US" sz="4000" dirty="0" smtClean="0">
                <a:latin typeface="+mn-ea"/>
              </a:rPr>
              <a:t>定理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>
                <a:latin typeface="+mn-ea"/>
              </a:rPr>
              <a:t>3</a:t>
            </a:r>
            <a:r>
              <a:rPr lang="en-US" altLang="zh-CN" sz="4000" dirty="0" smtClean="0">
                <a:latin typeface="+mn-ea"/>
              </a:rPr>
              <a:t>.1.3Miller_Rabin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3.1.1</a:t>
            </a:r>
            <a:r>
              <a:rPr lang="zh-CN" altLang="en-US" sz="4800" dirty="0" smtClean="0"/>
              <a:t>、根号法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9557336" cy="3880773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latin typeface="+mn-ea"/>
              </a:rPr>
              <a:t>for </a:t>
            </a:r>
            <a:r>
              <a:rPr lang="en-US" altLang="zh-CN" sz="4000" dirty="0">
                <a:latin typeface="+mn-ea"/>
              </a:rPr>
              <a:t>i:=2 to </a:t>
            </a:r>
            <a:r>
              <a:rPr lang="en-US" altLang="zh-CN" sz="4000" dirty="0" err="1">
                <a:latin typeface="+mn-ea"/>
              </a:rPr>
              <a:t>sqrt</a:t>
            </a:r>
            <a:r>
              <a:rPr lang="en-US" altLang="zh-CN" sz="4000" dirty="0">
                <a:latin typeface="+mn-ea"/>
              </a:rPr>
              <a:t>(n) do</a:t>
            </a:r>
          </a:p>
          <a:p>
            <a:pPr marL="0" indent="0">
              <a:buNone/>
            </a:pPr>
            <a:r>
              <a:rPr lang="en-US" altLang="zh-CN" sz="4000" dirty="0">
                <a:latin typeface="+mn-ea"/>
              </a:rPr>
              <a:t>		if n mod </a:t>
            </a:r>
            <a:r>
              <a:rPr lang="en-US" altLang="zh-CN" sz="4000" dirty="0" err="1">
                <a:latin typeface="+mn-ea"/>
              </a:rPr>
              <a:t>i</a:t>
            </a:r>
            <a:r>
              <a:rPr lang="en-US" altLang="zh-CN" sz="4000" dirty="0">
                <a:latin typeface="+mn-ea"/>
              </a:rPr>
              <a:t>=0 then exit(false);</a:t>
            </a:r>
          </a:p>
          <a:p>
            <a:pPr marL="0" indent="0">
              <a:buNone/>
            </a:pPr>
            <a:r>
              <a:rPr lang="en-US" altLang="zh-CN" sz="4000" dirty="0">
                <a:latin typeface="+mn-ea"/>
              </a:rPr>
              <a:t>	exit(true);</a:t>
            </a:r>
          </a:p>
          <a:p>
            <a:r>
              <a:rPr lang="zh-CN" altLang="en-US" sz="4000" dirty="0" smtClean="0">
                <a:latin typeface="+mn-ea"/>
              </a:rPr>
              <a:t>原理：若能分，必有小于</a:t>
            </a:r>
            <a:r>
              <a:rPr lang="en-US" altLang="zh-CN" sz="4000" dirty="0" err="1" smtClean="0">
                <a:latin typeface="+mn-ea"/>
              </a:rPr>
              <a:t>sqrt</a:t>
            </a:r>
            <a:r>
              <a:rPr lang="en-US" altLang="zh-CN" sz="4000" dirty="0" smtClean="0">
                <a:latin typeface="+mn-ea"/>
              </a:rPr>
              <a:t>(n)</a:t>
            </a:r>
            <a:r>
              <a:rPr lang="zh-CN" altLang="en-US" sz="4000" dirty="0" smtClean="0">
                <a:latin typeface="+mn-ea"/>
              </a:rPr>
              <a:t>的约数</a:t>
            </a:r>
            <a:endParaRPr lang="en-US" altLang="zh-CN" sz="4000" dirty="0" smtClean="0">
              <a:latin typeface="+mn-ea"/>
            </a:endParaRPr>
          </a:p>
          <a:p>
            <a:r>
              <a:rPr lang="zh-CN" altLang="en-US" sz="4000" dirty="0" smtClean="0">
                <a:latin typeface="+mn-ea"/>
              </a:rPr>
              <a:t>应用范围：单个质数的判定</a:t>
            </a:r>
            <a:endParaRPr lang="en-US" altLang="zh-CN" sz="4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3.1.2</a:t>
            </a:r>
            <a:r>
              <a:rPr lang="zh-CN" altLang="en-US" sz="4800" dirty="0" smtClean="0"/>
              <a:t>、</a:t>
            </a:r>
            <a:r>
              <a:rPr lang="en-US" altLang="zh-CN" sz="4800" dirty="0" smtClean="0"/>
              <a:t>Wilson</a:t>
            </a:r>
            <a:r>
              <a:rPr lang="zh-CN" altLang="en-US" sz="4800" dirty="0" smtClean="0"/>
              <a:t>定理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9557336" cy="388077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4000" dirty="0" smtClean="0">
                    <a:latin typeface="+mn-ea"/>
                  </a:rPr>
                  <a:t>正整数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是素数当且仅当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≡−1(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证明</a:t>
                </a:r>
                <a:r>
                  <a:rPr lang="zh-CN" altLang="en-US" sz="4000" dirty="0" smtClean="0">
                    <a:latin typeface="+mn-ea"/>
                    <a:sym typeface="Wingdings" panose="05000000000000000000" pitchFamily="2" charset="2"/>
                  </a:rPr>
                  <a:t>：（写不下，自己百度）</a:t>
                </a:r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应用范围：预处理了阶乘之后，或用后面会讲的快速求阶乘法。</a:t>
                </a:r>
                <a:endParaRPr lang="en-US" altLang="zh-CN" sz="4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9557336" cy="3880773"/>
              </a:xfrm>
              <a:blipFill rotWithShape="0">
                <a:blip r:embed="rId2"/>
                <a:stretch>
                  <a:fillRect l="-1467" t="-2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3.1.3</a:t>
            </a:r>
            <a:r>
              <a:rPr lang="zh-CN" altLang="en-US" sz="4800" dirty="0" smtClean="0"/>
              <a:t>、</a:t>
            </a:r>
            <a:r>
              <a:rPr lang="en-US" altLang="zh-CN" sz="4800" dirty="0" err="1" smtClean="0"/>
              <a:t>Miller_Rabin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9557336" cy="438343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4000" dirty="0">
                    <a:latin typeface="+mn-ea"/>
                  </a:rPr>
                  <a:t>费马小定理：若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>
                    <a:latin typeface="+mn-ea"/>
                  </a:rPr>
                  <a:t>是质数，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∤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4000" dirty="0">
                    <a:latin typeface="+mn-ea"/>
                  </a:rPr>
                  <a:t>，则</a:t>
                </a:r>
                <a:endParaRPr lang="en-US" altLang="zh-CN" sz="40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000" dirty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猜想</a:t>
                </a:r>
                <a:r>
                  <a:rPr lang="en-US" altLang="zh-CN" sz="4000" dirty="0" smtClean="0">
                    <a:latin typeface="+mn-ea"/>
                  </a:rPr>
                  <a:t>Ⅰ</a:t>
                </a:r>
                <a:r>
                  <a:rPr lang="zh-CN" altLang="en-US" sz="4000" dirty="0" smtClean="0">
                    <a:latin typeface="+mn-ea"/>
                  </a:rPr>
                  <a:t>：若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∤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，且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≡1(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是质数</a:t>
                </a:r>
                <a:endParaRPr lang="en-US" altLang="zh-CN" sz="4000" dirty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显然不一定成立，但是试多几个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，好像就挺准的？</a:t>
                </a:r>
                <a:endParaRPr lang="en-US" altLang="zh-CN" sz="4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9557336" cy="4383430"/>
              </a:xfrm>
              <a:blipFill rotWithShape="0">
                <a:blip r:embed="rId2"/>
                <a:stretch>
                  <a:fillRect l="-1467" t="-2364" r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3.1.3</a:t>
            </a:r>
            <a:r>
              <a:rPr lang="zh-CN" altLang="en-US" sz="4800" dirty="0" smtClean="0"/>
              <a:t>、</a:t>
            </a:r>
            <a:r>
              <a:rPr lang="en-US" altLang="zh-CN" sz="4800" dirty="0" err="1" smtClean="0"/>
              <a:t>Miller_Rabin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9535302" cy="438343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4000" dirty="0" smtClean="0">
                    <a:latin typeface="+mn-ea"/>
                  </a:rPr>
                  <a:t>于是我们得出了伪</a:t>
                </a:r>
                <a:r>
                  <a:rPr lang="en-US" altLang="zh-CN" sz="4000" dirty="0" err="1" smtClean="0">
                    <a:latin typeface="+mn-ea"/>
                  </a:rPr>
                  <a:t>Miller_Rabin</a:t>
                </a:r>
                <a:r>
                  <a:rPr lang="zh-CN" altLang="en-US" sz="4000" dirty="0" smtClean="0">
                    <a:latin typeface="+mn-ea"/>
                  </a:rPr>
                  <a:t>算法：</a:t>
                </a:r>
                <a:endParaRPr lang="en-US" altLang="zh-CN" sz="40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4000" dirty="0">
                        <a:latin typeface="+mn-ea"/>
                      </a:rPr>
                      <m:t>对于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  3,  5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7,  11,  13,  17,  19,  23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，若都满足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≡1(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是质数。</a:t>
                </a:r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实测证明，这种算法在</a:t>
                </a:r>
                <a:r>
                  <a:rPr lang="en-US" altLang="zh-CN" sz="4000" dirty="0" smtClean="0">
                    <a:latin typeface="+mn-ea"/>
                  </a:rPr>
                  <a:t>10^18</a:t>
                </a:r>
                <a:r>
                  <a:rPr lang="zh-CN" altLang="en-US" sz="4000" dirty="0" smtClean="0">
                    <a:latin typeface="+mn-ea"/>
                  </a:rPr>
                  <a:t>内卡不掉（论文里说会出错的事实上都对了）</a:t>
                </a:r>
                <a:endParaRPr lang="en-US" altLang="zh-CN" sz="4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9535302" cy="4383430"/>
              </a:xfrm>
              <a:blipFill rotWithShape="0">
                <a:blip r:embed="rId2"/>
                <a:stretch>
                  <a:fillRect l="-1471" t="-2364" r="-7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3.1.3</a:t>
            </a:r>
            <a:r>
              <a:rPr lang="zh-CN" altLang="en-US" sz="4800" dirty="0" smtClean="0"/>
              <a:t>、</a:t>
            </a:r>
            <a:r>
              <a:rPr lang="en-US" altLang="zh-CN" sz="4800" dirty="0" err="1" smtClean="0"/>
              <a:t>Miller_Rabin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9766656" cy="438343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4000" dirty="0" smtClean="0">
                    <a:latin typeface="+mn-ea"/>
                  </a:rPr>
                  <a:t>但是严谨的我们并不能满足于此，如何优化？</a:t>
                </a:r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二次探测定理：若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≠1,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一定是合数。</a:t>
                </a:r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我们可以在计算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zh-CN" altLang="en-US" sz="40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过程中顺便验证这条式子</a:t>
                </a:r>
                <a:endParaRPr lang="en-US" altLang="zh-CN" sz="4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9766656" cy="4383430"/>
              </a:xfrm>
              <a:blipFill rotWithShape="0">
                <a:blip r:embed="rId2"/>
                <a:stretch>
                  <a:fillRect l="-1436" t="-2364" r="-1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3.1.3</a:t>
            </a:r>
            <a:r>
              <a:rPr lang="zh-CN" altLang="en-US" sz="4800" dirty="0" smtClean="0"/>
              <a:t>、</a:t>
            </a:r>
            <a:r>
              <a:rPr lang="en-US" altLang="zh-CN" sz="4800" dirty="0" err="1" smtClean="0"/>
              <a:t>Miller_Rabin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3" y="1697881"/>
                <a:ext cx="9986995" cy="486817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3200" dirty="0" smtClean="0">
                    <a:latin typeface="+mn-ea"/>
                  </a:rPr>
                  <a:t>于是我们得出了专业</a:t>
                </a:r>
                <a:r>
                  <a:rPr lang="en-US" altLang="zh-CN" sz="3200" dirty="0" err="1" smtClean="0">
                    <a:latin typeface="+mn-ea"/>
                  </a:rPr>
                  <a:t>Miller_Rabin</a:t>
                </a:r>
                <a:r>
                  <a:rPr lang="zh-CN" altLang="en-US" sz="3200" dirty="0" smtClean="0">
                    <a:latin typeface="+mn-ea"/>
                  </a:rPr>
                  <a:t>算法：</a:t>
                </a:r>
                <a:endParaRPr lang="en-US" altLang="zh-CN" sz="32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m:rPr>
                        <m:nor/>
                      </m:rPr>
                      <a:rPr lang="zh-CN" altLang="en-US" sz="3200" dirty="0">
                        <a:latin typeface="+mn-ea"/>
                      </a:rPr>
                      <m:t>取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2,  3,  5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7,  11,  13,  17,  19,  23</m:t>
                    </m:r>
                  </m:oMath>
                </a14:m>
                <a:endParaRPr lang="en-US" altLang="zh-CN" sz="3200" dirty="0" smtClean="0">
                  <a:latin typeface="+mn-ea"/>
                </a:endParaRPr>
              </a:p>
              <a:p>
                <a:r>
                  <a:rPr lang="zh-CN" altLang="en-US" sz="3200" dirty="0" smtClean="0">
                    <a:latin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−1=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，我们先计算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 sz="3200" dirty="0" smtClean="0">
                    <a:latin typeface="+mn-ea"/>
                  </a:rPr>
                  <a:t>，然后给它平方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次。</a:t>
                </a:r>
                <a:endParaRPr lang="en-US" altLang="zh-CN" sz="3200" dirty="0" smtClean="0">
                  <a:latin typeface="+mn-ea"/>
                </a:endParaRPr>
              </a:p>
              <a:p>
                <a:r>
                  <a:rPr lang="zh-CN" altLang="en-US" sz="3200" dirty="0" smtClean="0">
                    <a:latin typeface="+mn-ea"/>
                  </a:rPr>
                  <a:t>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32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，则该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无法验证（视为通过）；</a:t>
                </a:r>
                <a:endParaRPr lang="en-US" altLang="zh-CN" sz="3200" dirty="0" smtClean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zh-CN" sz="3200" dirty="0">
                    <a:latin typeface="+mn-ea"/>
                  </a:rPr>
                  <a:t> </a:t>
                </a:r>
                <a:r>
                  <a:rPr lang="en-US" altLang="zh-CN" sz="3200" dirty="0" smtClean="0">
                    <a:latin typeface="+mn-ea"/>
                  </a:rPr>
                  <a:t>  </a:t>
                </a:r>
                <a:r>
                  <a:rPr lang="zh-CN" altLang="en-US" sz="3200" dirty="0" smtClean="0">
                    <a:latin typeface="+mn-ea"/>
                  </a:rPr>
                  <a:t>若平方过程中</a:t>
                </a:r>
                <a14:m>
                  <m:oMath xmlns:m="http://schemas.openxmlformats.org/officeDocument/2006/math">
                    <m:r>
                      <a:rPr lang="en-US" altLang="zh-CN" sz="320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，则不通过；</a:t>
                </a:r>
                <a:endParaRPr lang="en-US" altLang="zh-CN" sz="3200" dirty="0" smtClean="0">
                  <a:latin typeface="+mn-ea"/>
                </a:endParaRPr>
              </a:p>
              <a:p>
                <a:pPr marL="0" indent="0">
                  <a:buNone/>
                </a:pPr>
                <a:r>
                  <a:rPr lang="zh-CN" altLang="en-US" sz="3200" dirty="0" smtClean="0">
                    <a:latin typeface="+mn-ea"/>
                  </a:rPr>
                  <a:t>   若平方过程中</a:t>
                </a:r>
                <a:r>
                  <a:rPr lang="en-US" altLang="zh-CN" sz="3200" dirty="0" smtClean="0">
                    <a:latin typeface="+mn-ea"/>
                  </a:rPr>
                  <a:t>=-1</a:t>
                </a:r>
                <a:r>
                  <a:rPr lang="zh-CN" altLang="en-US" sz="3200" dirty="0">
                    <a:latin typeface="+mn-ea"/>
                  </a:rPr>
                  <a:t>，则该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3200" dirty="0">
                    <a:latin typeface="+mn-ea"/>
                  </a:rPr>
                  <a:t>无法</a:t>
                </a:r>
                <a:r>
                  <a:rPr lang="zh-CN" altLang="en-US" sz="3200" dirty="0" smtClean="0">
                    <a:latin typeface="+mn-ea"/>
                  </a:rPr>
                  <a:t>验证（视为</a:t>
                </a:r>
                <a:r>
                  <a:rPr lang="zh-CN" altLang="en-US" sz="3200" dirty="0">
                    <a:latin typeface="+mn-ea"/>
                  </a:rPr>
                  <a:t>通过</a:t>
                </a:r>
                <a:r>
                  <a:rPr lang="zh-CN" altLang="en-US" sz="3200" dirty="0" smtClean="0">
                    <a:latin typeface="+mn-ea"/>
                  </a:rPr>
                  <a:t>）；</a:t>
                </a:r>
                <a:endParaRPr lang="en-US" altLang="zh-CN" sz="3200" dirty="0" smtClean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zh-CN" sz="3200" dirty="0">
                    <a:latin typeface="+mn-ea"/>
                  </a:rPr>
                  <a:t> </a:t>
                </a:r>
                <a:r>
                  <a:rPr lang="en-US" altLang="zh-CN" sz="3200" dirty="0" smtClean="0">
                    <a:latin typeface="+mn-ea"/>
                  </a:rPr>
                  <a:t>  </a:t>
                </a:r>
                <a:r>
                  <a:rPr lang="zh-CN" altLang="en-US" sz="3200" dirty="0" smtClean="0">
                    <a:latin typeface="+mn-ea"/>
                  </a:rPr>
                  <a:t>把最后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3200" dirty="0" smtClean="0">
                    <a:latin typeface="+mn-ea"/>
                  </a:rPr>
                  <a:t>的判断也视作上面的过程，则程序最后</a:t>
                </a:r>
                <a:r>
                  <a:rPr lang="en-US" altLang="zh-CN" sz="3200" dirty="0" smtClean="0">
                    <a:latin typeface="+mn-ea"/>
                  </a:rPr>
                  <a:t>return </a:t>
                </a:r>
                <a:r>
                  <a:rPr lang="zh-CN" altLang="en-US" sz="3200" dirty="0" smtClean="0">
                    <a:latin typeface="+mn-ea"/>
                  </a:rPr>
                  <a:t>不通过。</a:t>
                </a:r>
                <a:endParaRPr lang="en-US" altLang="zh-CN" sz="32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697881"/>
                <a:ext cx="9986995" cy="4868172"/>
              </a:xfrm>
              <a:blipFill rotWithShape="0">
                <a:blip r:embed="rId2"/>
                <a:stretch>
                  <a:fillRect l="-1526" t="-1629" b="-2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3.2</a:t>
            </a:r>
            <a:r>
              <a:rPr lang="zh-CN" altLang="en-US" sz="4800" dirty="0" smtClean="0"/>
              <a:t>、分解质因数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+mn-ea"/>
              </a:rPr>
              <a:t>3.2.1</a:t>
            </a:r>
            <a:r>
              <a:rPr lang="zh-CN" altLang="en-US" sz="4000" dirty="0" smtClean="0">
                <a:latin typeface="+mn-ea"/>
              </a:rPr>
              <a:t>根号法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 smtClean="0">
                <a:latin typeface="+mn-ea"/>
              </a:rPr>
              <a:t>3.2.2</a:t>
            </a:r>
            <a:r>
              <a:rPr lang="zh-CN" altLang="en-US" sz="4000" dirty="0" smtClean="0">
                <a:latin typeface="+mn-ea"/>
              </a:rPr>
              <a:t>素数表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 smtClean="0">
                <a:latin typeface="+mn-ea"/>
              </a:rPr>
              <a:t>3.2.3n</a:t>
            </a:r>
            <a:r>
              <a:rPr lang="zh-CN" altLang="en-US" sz="4000" dirty="0" smtClean="0">
                <a:latin typeface="+mn-ea"/>
              </a:rPr>
              <a:t>个数分解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 smtClean="0">
                <a:latin typeface="+mn-ea"/>
              </a:rPr>
              <a:t>3.2.4Pollard_ρ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389408"/>
                <a:ext cx="8596668" cy="476902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3200" dirty="0" smtClean="0">
                    <a:solidFill>
                      <a:srgbClr val="404040"/>
                    </a:solidFill>
                    <a:latin typeface="+mn-ea"/>
                  </a:rPr>
                  <a:t>求</a:t>
                </a:r>
                <a:r>
                  <a:rPr lang="en-US" altLang="zh-CN" sz="3200" dirty="0" smtClean="0">
                    <a:solidFill>
                      <a:srgbClr val="404040"/>
                    </a:solidFill>
                    <a:latin typeface="+mn-ea"/>
                  </a:rPr>
                  <a:t>n!</a:t>
                </a:r>
                <a:r>
                  <a:rPr lang="zh-CN" altLang="en-US" sz="3200" dirty="0" smtClean="0">
                    <a:solidFill>
                      <a:srgbClr val="404040"/>
                    </a:solidFill>
                    <a:latin typeface="+mn-ea"/>
                  </a:rPr>
                  <a:t>以内不含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3200" dirty="0" smtClean="0">
                    <a:solidFill>
                      <a:srgbClr val="404040"/>
                    </a:solidFill>
                    <a:latin typeface="+mn-ea"/>
                  </a:rPr>
                  <a:t>m</a:t>
                </a:r>
                <a:r>
                  <a:rPr lang="zh-CN" altLang="en-US" sz="3200" dirty="0" smtClean="0">
                    <a:solidFill>
                      <a:srgbClr val="404040"/>
                    </a:solidFill>
                    <a:latin typeface="+mn-ea"/>
                  </a:rPr>
                  <a:t>的质因子的数的个数</a:t>
                </a:r>
                <a:endParaRPr lang="en-US" altLang="zh-CN" sz="3200" dirty="0" smtClean="0">
                  <a:solidFill>
                    <a:srgbClr val="404040"/>
                  </a:solidFill>
                  <a:latin typeface="+mn-ea"/>
                </a:endParaRPr>
              </a:p>
              <a:p>
                <a:r>
                  <a:rPr lang="zh-CN" altLang="en-US" sz="3200" dirty="0" smtClean="0">
                    <a:solidFill>
                      <a:srgbClr val="404040"/>
                    </a:solidFill>
                    <a:latin typeface="+mn-ea"/>
                  </a:rPr>
                  <a:t>由于</a:t>
                </a:r>
                <a:r>
                  <a:rPr lang="en-US" altLang="zh-CN" sz="3200" dirty="0" smtClean="0">
                    <a:solidFill>
                      <a:srgbClr val="404040"/>
                    </a:solidFill>
                    <a:latin typeface="+mn-ea"/>
                  </a:rPr>
                  <a:t>m</a:t>
                </a:r>
                <a:r>
                  <a:rPr lang="zh-CN" altLang="en-US" sz="3200" dirty="0" smtClean="0">
                    <a:solidFill>
                      <a:srgbClr val="404040"/>
                    </a:solidFill>
                    <a:latin typeface="+mn-ea"/>
                  </a:rPr>
                  <a:t>比较小我们可以把这些质数全部筛出来</a:t>
                </a:r>
                <a:endParaRPr lang="en-US" altLang="zh-CN" sz="3200" dirty="0" smtClean="0">
                  <a:solidFill>
                    <a:srgbClr val="404040"/>
                  </a:solidFill>
                  <a:latin typeface="+mn-ea"/>
                </a:endParaRPr>
              </a:p>
              <a:p>
                <a:r>
                  <a:rPr lang="zh-CN" altLang="en-US" sz="3200" dirty="0" smtClean="0">
                    <a:solidFill>
                      <a:srgbClr val="404040"/>
                    </a:solidFill>
                    <a:latin typeface="+mn-ea"/>
                  </a:rPr>
                  <a:t>不含某些质因子这种题，就是容斥的经典模型，但是这里质数数量很大，普通容斥是不行的，我们要用线性容斥。</a:t>
                </a:r>
                <a:endParaRPr lang="en-US" altLang="zh-CN" sz="3200" dirty="0" smtClean="0">
                  <a:solidFill>
                    <a:srgbClr val="404040"/>
                  </a:solidFill>
                  <a:latin typeface="+mn-ea"/>
                </a:endParaRPr>
              </a:p>
              <a:p>
                <a:r>
                  <a:rPr lang="zh-CN" altLang="en-US" sz="3200" dirty="0" smtClean="0">
                    <a:solidFill>
                      <a:srgbClr val="404040"/>
                    </a:solidFill>
                    <a:latin typeface="+mn-ea"/>
                  </a:rPr>
                  <a:t>假设</a:t>
                </a:r>
                <a:r>
                  <a:rPr lang="en-US" altLang="zh-CN" sz="3200" dirty="0" smtClean="0">
                    <a:solidFill>
                      <a:srgbClr val="404040"/>
                    </a:solidFill>
                    <a:latin typeface="+mn-ea"/>
                  </a:rPr>
                  <a:t>m</a:t>
                </a:r>
                <a:r>
                  <a:rPr lang="zh-CN" altLang="en-US" sz="3200" dirty="0" smtClean="0">
                    <a:solidFill>
                      <a:srgbClr val="404040"/>
                    </a:solidFill>
                    <a:latin typeface="+mn-ea"/>
                  </a:rPr>
                  <a:t>以内的质数是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3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3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zh-CN" altLang="en-US" sz="3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𝑝𝑘</m:t>
                    </m:r>
                  </m:oMath>
                </a14:m>
                <a:endParaRPr lang="en-US" altLang="zh-CN" sz="3200" dirty="0" smtClean="0">
                  <a:solidFill>
                    <a:srgbClr val="404040"/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𝑎𝑛𝑠</m:t>
                    </m:r>
                    <m:r>
                      <a:rPr lang="en-US" altLang="zh-CN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!</m:t>
                    </m:r>
                    <m:d>
                      <m:dPr>
                        <m:ctrlPr>
                          <a:rPr lang="en-US" altLang="zh-CN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altLang="zh-CN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3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d>
                      <m:dPr>
                        <m:ctrlPr>
                          <a:rPr lang="en-US" altLang="zh-CN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32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endParaRPr lang="zh-CN" altLang="en-US" sz="3200" dirty="0">
                  <a:solidFill>
                    <a:srgbClr val="40404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5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389408"/>
                <a:ext cx="8596668" cy="4769021"/>
              </a:xfrm>
              <a:blipFill rotWithShape="0">
                <a:blip r:embed="rId2"/>
                <a:stretch>
                  <a:fillRect l="-1064" t="-1535" r="-1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标题 1"/>
          <p:cNvSpPr txBox="1"/>
          <p:nvPr/>
        </p:nvSpPr>
        <p:spPr>
          <a:xfrm>
            <a:off x="838200" y="111738"/>
            <a:ext cx="7655805" cy="7585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/>
              <a:t>JZOJ4695 </a:t>
            </a:r>
            <a:r>
              <a:rPr lang="zh-CN" altLang="en-US" sz="4000" dirty="0"/>
              <a:t>佐助的难题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3.2.1</a:t>
            </a:r>
            <a:r>
              <a:rPr lang="zh-CN" altLang="en-US" sz="4800" dirty="0" smtClean="0"/>
              <a:t>、根号法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9557336" cy="3880773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+mn-ea"/>
              </a:rPr>
              <a:t>就不讲了好不好。。。</a:t>
            </a:r>
            <a:endParaRPr lang="en-US" altLang="zh-CN" sz="4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3.2.2</a:t>
            </a:r>
            <a:r>
              <a:rPr lang="zh-CN" altLang="en-US" sz="4800" dirty="0" smtClean="0"/>
              <a:t>、素数表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9557336" cy="3880773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+mn-ea"/>
              </a:rPr>
              <a:t>筛个表出来分解</a:t>
            </a:r>
            <a:endParaRPr lang="en-US" altLang="zh-CN" sz="4000" dirty="0" smtClean="0">
              <a:latin typeface="+mn-ea"/>
            </a:endParaRPr>
          </a:p>
          <a:p>
            <a:r>
              <a:rPr lang="zh-CN" altLang="en-US" sz="4000" dirty="0" smtClean="0">
                <a:latin typeface="+mn-ea"/>
              </a:rPr>
              <a:t>就</a:t>
            </a:r>
            <a:r>
              <a:rPr lang="zh-CN" altLang="en-US" sz="4000" dirty="0">
                <a:latin typeface="+mn-ea"/>
              </a:rPr>
              <a:t>不讲</a:t>
            </a:r>
            <a:r>
              <a:rPr lang="zh-CN" altLang="en-US" sz="4000" dirty="0" smtClean="0">
                <a:latin typeface="+mn-ea"/>
              </a:rPr>
              <a:t>了好不好。。。</a:t>
            </a:r>
            <a:endParaRPr lang="en-US" altLang="zh-CN" sz="4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3.1.3</a:t>
            </a:r>
            <a:r>
              <a:rPr lang="zh-CN" altLang="en-US" sz="4800" dirty="0" smtClean="0"/>
              <a:t>、</a:t>
            </a:r>
            <a:r>
              <a:rPr lang="en-US" altLang="zh-CN" sz="4800" dirty="0" smtClean="0"/>
              <a:t>n</a:t>
            </a:r>
            <a:r>
              <a:rPr lang="zh-CN" altLang="en-US" sz="4800" dirty="0" smtClean="0"/>
              <a:t>个数分解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930400"/>
            <a:ext cx="9535302" cy="438343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+mn-ea"/>
              </a:rPr>
              <a:t>n</a:t>
            </a:r>
            <a:r>
              <a:rPr lang="zh-CN" altLang="en-US" sz="4000" dirty="0" smtClean="0">
                <a:latin typeface="+mn-ea"/>
              </a:rPr>
              <a:t>个数的序列</a:t>
            </a:r>
            <a:r>
              <a:rPr lang="en-US" altLang="zh-CN" sz="4000" dirty="0" smtClean="0">
                <a:latin typeface="+mn-ea"/>
              </a:rPr>
              <a:t>a[1..n]</a:t>
            </a:r>
            <a:r>
              <a:rPr lang="zh-CN" altLang="en-US" sz="4000" dirty="0" smtClean="0">
                <a:latin typeface="+mn-ea"/>
              </a:rPr>
              <a:t>，每个数都分解，</a:t>
            </a:r>
            <a:r>
              <a:rPr lang="en-US" altLang="zh-CN" sz="4000" dirty="0" smtClean="0">
                <a:latin typeface="+mn-ea"/>
              </a:rPr>
              <a:t>a[</a:t>
            </a:r>
            <a:r>
              <a:rPr lang="en-US" altLang="zh-CN" sz="4000" dirty="0" err="1" smtClean="0">
                <a:latin typeface="+mn-ea"/>
              </a:rPr>
              <a:t>i</a:t>
            </a:r>
            <a:r>
              <a:rPr lang="en-US" altLang="zh-CN" sz="4000" dirty="0" smtClean="0">
                <a:latin typeface="+mn-ea"/>
              </a:rPr>
              <a:t>]&lt;=10^7</a:t>
            </a:r>
          </a:p>
          <a:p>
            <a:r>
              <a:rPr lang="zh-CN" altLang="en-US" sz="4000" dirty="0" smtClean="0">
                <a:latin typeface="+mn-ea"/>
              </a:rPr>
              <a:t>线筛预处理</a:t>
            </a:r>
            <a:r>
              <a:rPr lang="en-US" altLang="zh-CN" sz="4000" dirty="0" smtClean="0">
                <a:latin typeface="+mn-ea"/>
              </a:rPr>
              <a:t>10^7</a:t>
            </a:r>
            <a:r>
              <a:rPr lang="zh-CN" altLang="en-US" sz="4000" dirty="0" smtClean="0">
                <a:latin typeface="+mn-ea"/>
              </a:rPr>
              <a:t>以内每个数的最小质因子。当要分解某个</a:t>
            </a:r>
            <a:r>
              <a:rPr lang="en-US" altLang="zh-CN" sz="4000" dirty="0" smtClean="0">
                <a:latin typeface="+mn-ea"/>
              </a:rPr>
              <a:t>a[</a:t>
            </a:r>
            <a:r>
              <a:rPr lang="en-US" altLang="zh-CN" sz="4000" dirty="0" err="1" smtClean="0">
                <a:latin typeface="+mn-ea"/>
              </a:rPr>
              <a:t>i</a:t>
            </a:r>
            <a:r>
              <a:rPr lang="en-US" altLang="zh-CN" sz="4000" dirty="0" smtClean="0">
                <a:latin typeface="+mn-ea"/>
              </a:rPr>
              <a:t>]</a:t>
            </a:r>
            <a:r>
              <a:rPr lang="zh-CN" altLang="en-US" sz="4000" dirty="0" smtClean="0">
                <a:latin typeface="+mn-ea"/>
              </a:rPr>
              <a:t>的时候，一路除下去就好了。</a:t>
            </a:r>
            <a:endParaRPr lang="en-US" altLang="zh-CN" sz="4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3.1.4</a:t>
            </a:r>
            <a:r>
              <a:rPr lang="zh-CN" altLang="en-US" sz="4800" dirty="0" smtClean="0"/>
              <a:t>、</a:t>
            </a:r>
            <a:r>
              <a:rPr lang="en-US" altLang="zh-CN" sz="4800" dirty="0" err="1" smtClean="0">
                <a:latin typeface="+mn-ea"/>
              </a:rPr>
              <a:t>Pollard_ρ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930400"/>
                <a:ext cx="9535302" cy="438343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4000" dirty="0" smtClean="0">
                    <a:latin typeface="+mn-ea"/>
                  </a:rPr>
                  <a:t>主要思想：对于我们要分解的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，快速地找到它的一个约数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，然后递归分解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zh-CN" altLang="en-US" sz="4000" dirty="0" smtClean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。</a:t>
                </a:r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我们用随机大法来快速找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。</a:t>
                </a:r>
                <a:endParaRPr lang="en-US" altLang="zh-CN" sz="40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930400"/>
                <a:ext cx="9535302" cy="4383430"/>
              </a:xfrm>
              <a:blipFill rotWithShape="0">
                <a:blip r:embed="rId2"/>
                <a:stretch>
                  <a:fillRect l="-1471" t="-2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3.1.4</a:t>
            </a:r>
            <a:r>
              <a:rPr lang="zh-CN" altLang="en-US" sz="4800" dirty="0" smtClean="0"/>
              <a:t>、</a:t>
            </a:r>
            <a:r>
              <a:rPr lang="en-US" altLang="zh-CN" sz="4800" dirty="0" err="1" smtClean="0">
                <a:latin typeface="+mn-ea"/>
              </a:rPr>
              <a:t>Pollard_ρ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522776"/>
                <a:ext cx="9535302" cy="523056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3200" dirty="0" smtClean="0">
                    <a:latin typeface="+mn-ea"/>
                  </a:rPr>
                  <a:t>最坏情况：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都是质数，我们假设要随机出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。</a:t>
                </a:r>
                <a:endParaRPr lang="en-US" altLang="zh-CN" sz="3200" dirty="0" smtClean="0">
                  <a:latin typeface="+mn-ea"/>
                </a:endParaRPr>
              </a:p>
              <a:p>
                <a:r>
                  <a:rPr lang="zh-CN" altLang="en-US" sz="3200" dirty="0" smtClean="0">
                    <a:latin typeface="+mn-ea"/>
                  </a:rPr>
                  <a:t>随机大法</a:t>
                </a:r>
                <a:r>
                  <a:rPr lang="en-US" altLang="zh-CN" sz="3200" dirty="0" smtClean="0">
                    <a:latin typeface="+mn-ea"/>
                  </a:rPr>
                  <a:t>1</a:t>
                </a:r>
                <a:r>
                  <a:rPr lang="zh-CN" altLang="en-US" sz="3200" dirty="0" smtClean="0">
                    <a:latin typeface="+mn-ea"/>
                  </a:rPr>
                  <a:t>：</a:t>
                </a:r>
                <a:r>
                  <a:rPr lang="en-US" altLang="zh-CN" sz="3200" dirty="0" smtClean="0">
                    <a:latin typeface="+mn-ea"/>
                  </a:rPr>
                  <a:t>random(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3200" dirty="0" smtClean="0">
                    <a:latin typeface="+mn-ea"/>
                  </a:rPr>
                  <a:t>)</a:t>
                </a:r>
                <a:r>
                  <a:rPr lang="zh-CN" altLang="en-US" sz="3200" dirty="0" smtClean="0">
                    <a:latin typeface="+mn-ea"/>
                  </a:rPr>
                  <a:t>，则概率为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zh-CN" altLang="en-US" sz="3200" dirty="0" smtClean="0">
                    <a:latin typeface="+mn-ea"/>
                  </a:rPr>
                  <a:t>；</a:t>
                </a:r>
                <a:endParaRPr lang="en-US" altLang="zh-CN" sz="3200" dirty="0" smtClean="0">
                  <a:latin typeface="+mn-ea"/>
                </a:endParaRPr>
              </a:p>
              <a:p>
                <a:r>
                  <a:rPr lang="zh-CN" altLang="en-US" sz="3200" dirty="0" smtClean="0">
                    <a:latin typeface="+mn-ea"/>
                  </a:rPr>
                  <a:t>随机大法</a:t>
                </a:r>
                <a:r>
                  <a:rPr lang="en-US" altLang="zh-CN" sz="3200" dirty="0" smtClean="0">
                    <a:latin typeface="+mn-ea"/>
                  </a:rPr>
                  <a:t>2</a:t>
                </a:r>
                <a:r>
                  <a:rPr lang="zh-CN" altLang="en-US" sz="3200" dirty="0" smtClean="0">
                    <a:latin typeface="+mn-ea"/>
                  </a:rPr>
                  <a:t>：随机两个数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3200" dirty="0" smtClean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200" dirty="0" smtClean="0">
                    <a:latin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3200" dirty="0" smtClean="0">
                    <a:latin typeface="+mn-ea"/>
                  </a:rPr>
                  <a:t>的概率约为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zh-CN" altLang="en-US" sz="3200" dirty="0" smtClean="0">
                    <a:latin typeface="+mn-ea"/>
                  </a:rPr>
                  <a:t>；</a:t>
                </a:r>
                <a:endParaRPr lang="en-US" altLang="zh-CN" sz="3200" dirty="0" smtClean="0">
                  <a:latin typeface="+mn-ea"/>
                </a:endParaRPr>
              </a:p>
              <a:p>
                <a:r>
                  <a:rPr lang="zh-CN" altLang="en-US" sz="3200" dirty="0" smtClean="0">
                    <a:latin typeface="+mn-ea"/>
                  </a:rPr>
                  <a:t>随机大法</a:t>
                </a:r>
                <a:r>
                  <a:rPr lang="en-US" altLang="zh-CN" sz="3200" dirty="0" smtClean="0">
                    <a:latin typeface="+mn-ea"/>
                  </a:rPr>
                  <a:t>3</a:t>
                </a:r>
                <a:r>
                  <a:rPr lang="zh-CN" altLang="en-US" sz="3200" dirty="0" smtClean="0">
                    <a:latin typeface="+mn-ea"/>
                  </a:rPr>
                  <a:t>：随机三个数，则任意两个的差为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的概率约为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zh-CN" altLang="en-US" sz="3200" dirty="0" smtClean="0">
                    <a:latin typeface="+mn-ea"/>
                  </a:rPr>
                  <a:t>；</a:t>
                </a:r>
                <a:endParaRPr lang="en-US" altLang="zh-CN" sz="3200" dirty="0" smtClean="0">
                  <a:latin typeface="+mn-ea"/>
                </a:endParaRPr>
              </a:p>
              <a:p>
                <a:r>
                  <a:rPr lang="en-US" altLang="zh-CN" sz="3200" dirty="0">
                    <a:latin typeface="+mn-ea"/>
                  </a:rPr>
                  <a:t>……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522776"/>
                <a:ext cx="9535302" cy="5230564"/>
              </a:xfrm>
              <a:blipFill rotWithShape="0">
                <a:blip r:embed="rId2"/>
                <a:stretch>
                  <a:fillRect l="-959" t="-1399" r="-1662"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3.1.4</a:t>
            </a:r>
            <a:r>
              <a:rPr lang="zh-CN" altLang="en-US" sz="4800" dirty="0" smtClean="0"/>
              <a:t>、</a:t>
            </a:r>
            <a:r>
              <a:rPr lang="en-US" altLang="zh-CN" sz="4800" dirty="0" err="1" smtClean="0">
                <a:latin typeface="+mn-ea"/>
              </a:rPr>
              <a:t>Pollard_ρ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930400"/>
                <a:ext cx="9535302" cy="434921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4000" dirty="0" smtClean="0">
                    <a:latin typeface="+mn-ea"/>
                  </a:rPr>
                  <a:t>随机大法</a:t>
                </a:r>
                <a:r>
                  <a:rPr lang="en-US" altLang="zh-CN" sz="4000" dirty="0" smtClean="0">
                    <a:latin typeface="+mn-ea"/>
                  </a:rPr>
                  <a:t>n</a:t>
                </a:r>
                <a:r>
                  <a:rPr lang="zh-CN" altLang="en-US" sz="4000" dirty="0" smtClean="0">
                    <a:latin typeface="+mn-ea"/>
                  </a:rPr>
                  <a:t>：根据</a:t>
                </a:r>
                <a:r>
                  <a:rPr lang="en-US" altLang="zh-CN" sz="4000" dirty="0" smtClean="0">
                    <a:latin typeface="+mn-ea"/>
                  </a:rPr>
                  <a:t>birthday trick</a:t>
                </a:r>
                <a:r>
                  <a:rPr lang="zh-CN" altLang="en-US" sz="4000" dirty="0" smtClean="0">
                    <a:latin typeface="+mn-ea"/>
                  </a:rPr>
                  <a:t>，当随机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4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zh-CN" altLang="en-US" sz="4000" dirty="0" smtClean="0">
                    <a:latin typeface="+mn-ea"/>
                  </a:rPr>
                  <a:t>个数时，成功率约为一半。</a:t>
                </a:r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随机大法</a:t>
                </a:r>
                <a:r>
                  <a:rPr lang="en-US" altLang="zh-CN" sz="4000" dirty="0" smtClean="0">
                    <a:latin typeface="+mn-ea"/>
                  </a:rPr>
                  <a:t>n+1</a:t>
                </a:r>
                <a:r>
                  <a:rPr lang="zh-CN" altLang="en-US" sz="4000" dirty="0" smtClean="0">
                    <a:latin typeface="+mn-ea"/>
                  </a:rPr>
                  <a:t>：随机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个数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4000" b="0" i="1" dirty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4000" dirty="0" smtClean="0">
                    <a:latin typeface="+mn-ea"/>
                  </a:rPr>
                  <a:t>，查找是否有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4000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，这样概率又大了许多，这时候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只需要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zh-CN" altLang="en-US" sz="4000" dirty="0" smtClean="0">
                    <a:latin typeface="+mn-ea"/>
                  </a:rPr>
                  <a:t>（别问我为什么）</a:t>
                </a:r>
                <a:endParaRPr lang="en-US" altLang="zh-CN" sz="4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930400"/>
                <a:ext cx="9535302" cy="4349214"/>
              </a:xfrm>
              <a:blipFill rotWithShape="0">
                <a:blip r:embed="rId2"/>
                <a:stretch>
                  <a:fillRect l="-1471" t="-2384" r="-1087" b="-3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3.1.4</a:t>
            </a:r>
            <a:r>
              <a:rPr lang="zh-CN" altLang="en-US" sz="4800" dirty="0" smtClean="0"/>
              <a:t>、</a:t>
            </a:r>
            <a:r>
              <a:rPr lang="en-US" altLang="zh-CN" sz="4800" dirty="0" err="1" smtClean="0">
                <a:latin typeface="+mn-ea"/>
              </a:rPr>
              <a:t>Pollard_ρ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930400"/>
                <a:ext cx="9535302" cy="434921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3600" dirty="0" smtClean="0">
                    <a:latin typeface="+mn-ea"/>
                  </a:rPr>
                  <a:t>但是我们随机生成</a:t>
                </a:r>
                <a:r>
                  <a:rPr lang="en-US" altLang="zh-CN" sz="3600" dirty="0" smtClean="0">
                    <a:latin typeface="+mn-ea"/>
                  </a:rPr>
                  <a:t>k</a:t>
                </a:r>
                <a:r>
                  <a:rPr lang="zh-CN" altLang="en-US" sz="3600" dirty="0" smtClean="0">
                    <a:latin typeface="+mn-ea"/>
                  </a:rPr>
                  <a:t>个数很浪费空间</a:t>
                </a:r>
                <a:endParaRPr lang="en-US" altLang="zh-CN" sz="3600" dirty="0" smtClean="0">
                  <a:latin typeface="+mn-ea"/>
                </a:endParaRPr>
              </a:p>
              <a:p>
                <a:r>
                  <a:rPr lang="zh-CN" altLang="en-US" sz="3600" dirty="0" smtClean="0">
                    <a:latin typeface="+mn-ea"/>
                  </a:rPr>
                  <a:t>使用伪随机函数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3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，每次生成两个数，并求出差值与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的</a:t>
                </a:r>
                <a:r>
                  <a:rPr lang="en-US" altLang="zh-CN" sz="3600" dirty="0" err="1" smtClean="0">
                    <a:latin typeface="+mn-ea"/>
                  </a:rPr>
                  <a:t>gcd</a:t>
                </a:r>
                <a:r>
                  <a:rPr lang="zh-CN" altLang="en-US" sz="3600" dirty="0" smtClean="0">
                    <a:latin typeface="+mn-ea"/>
                  </a:rPr>
                  <a:t>。</a:t>
                </a:r>
                <a:endParaRPr lang="en-US" altLang="zh-CN" sz="3600" dirty="0" smtClean="0">
                  <a:latin typeface="+mn-ea"/>
                </a:endParaRPr>
              </a:p>
              <a:p>
                <a:r>
                  <a:rPr lang="zh-CN" altLang="en-US" sz="3600" dirty="0" smtClean="0">
                    <a:latin typeface="+mn-ea"/>
                  </a:rPr>
                  <a:t>这个函数是会循环的，怎么办？</a:t>
                </a:r>
                <a:endParaRPr lang="en-US" altLang="zh-CN" sz="3600" dirty="0" smtClean="0">
                  <a:latin typeface="+mn-ea"/>
                </a:endParaRPr>
              </a:p>
              <a:p>
                <a:r>
                  <a:rPr lang="zh-CN" altLang="en-US" sz="3600" dirty="0" smtClean="0">
                    <a:latin typeface="+mn-ea"/>
                  </a:rPr>
                  <a:t>假设两个随机数是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每次走一步，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每次走两步，若某一天重合，则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3600" smtClean="0">
                    <a:latin typeface="+mn-ea"/>
                  </a:rPr>
                  <a:t>走了一圈。</a:t>
                </a:r>
                <a:endParaRPr lang="en-US" altLang="zh-CN" sz="36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930400"/>
                <a:ext cx="9535302" cy="4349214"/>
              </a:xfrm>
              <a:blipFill rotWithShape="0">
                <a:blip r:embed="rId2"/>
                <a:stretch>
                  <a:fillRect l="-1279" t="-2244" r="-1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3.1.4</a:t>
            </a:r>
            <a:r>
              <a:rPr lang="zh-CN" altLang="en-US" sz="4800" dirty="0" smtClean="0"/>
              <a:t>、</a:t>
            </a:r>
            <a:r>
              <a:rPr lang="en-US" altLang="zh-CN" sz="4800" dirty="0" err="1" smtClean="0">
                <a:latin typeface="+mn-ea"/>
              </a:rPr>
              <a:t>Pollard_ρ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522776"/>
                <a:ext cx="9535302" cy="523056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4000" dirty="0" smtClean="0">
                    <a:latin typeface="+mn-ea"/>
                  </a:rPr>
                  <a:t>于是我们得出了快速找到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的一个约数的方法：</a:t>
                </a:r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设随机函数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，我们一开始随机出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4000" dirty="0" smtClean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4000" dirty="0" smtClean="0">
                    <a:latin typeface="+mn-ea"/>
                  </a:rPr>
                  <a:t>，并判断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4000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zh-CN" altLang="en-US" sz="4000" i="1">
                        <a:latin typeface="Cambria Math" panose="02040503050406030204" pitchFamily="18" charset="0"/>
                      </a:rPr>
                      <m:t>是否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大于</a:t>
                </a:r>
                <a14:m>
                  <m:oMath xmlns:m="http://schemas.openxmlformats.org/officeDocument/2006/math">
                    <m:r>
                      <a:rPr lang="en-US" altLang="zh-CN" sz="40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，若是，则返回该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𝑔𝑐𝑑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；否则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zh-CN" altLang="en-US" sz="4000" i="1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sz="4000" dirty="0" smtClean="0">
                    <a:latin typeface="+mn-ea"/>
                  </a:rPr>
                  <a:t>。若此时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+mn-ea"/>
                  </a:rPr>
                  <a:t>，则重新随机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4000" dirty="0">
                    <a:latin typeface="+mn-ea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4000" dirty="0" smtClean="0">
                    <a:latin typeface="+mn-ea"/>
                  </a:rPr>
                  <a:t>。</a:t>
                </a:r>
                <a:endParaRPr lang="en-US" altLang="zh-CN" sz="40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522776"/>
                <a:ext cx="9535302" cy="5230564"/>
              </a:xfrm>
              <a:blipFill rotWithShape="0">
                <a:blip r:embed="rId2"/>
                <a:stretch>
                  <a:fillRect l="-1471" t="-1981" r="-7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738"/>
            <a:ext cx="7655805" cy="758596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POJ2429 GCD&amp;LCM</a:t>
            </a:r>
            <a:endParaRPr lang="zh-CN" altLang="en-US" sz="40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2220531"/>
            <a:ext cx="8944778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题目描述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】</a:t>
            </a:r>
          </a:p>
          <a:p>
            <a:pPr marL="0" lvl="0" indent="0" defTabSz="914400">
              <a:buClrTx/>
              <a:buSzTx/>
              <a:buNone/>
            </a:pPr>
            <a:r>
              <a:rPr lang="en-US" altLang="zh-CN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	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给出两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个数</a:t>
            </a:r>
            <a:r>
              <a:rPr lang="en-US" altLang="zh-CN" sz="2800" dirty="0" err="1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gcd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和</a:t>
            </a:r>
            <a:r>
              <a:rPr lang="en-US" altLang="zh-CN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lcm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，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找出两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个数</a:t>
            </a:r>
            <a:r>
              <a:rPr lang="en-US" altLang="zh-CN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a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和</a:t>
            </a:r>
            <a:r>
              <a:rPr lang="en-US" altLang="zh-CN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b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，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使它们的最大公约数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为</a:t>
            </a:r>
            <a:r>
              <a:rPr lang="en-US" altLang="zh-CN" sz="2800" dirty="0" err="1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gcd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，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最小公倍数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为</a:t>
            </a:r>
            <a:r>
              <a:rPr lang="en-US" altLang="zh-CN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lcm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，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如果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存在多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个，则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输出</a:t>
            </a:r>
            <a:r>
              <a:rPr lang="en-US" altLang="zh-CN" sz="2800" dirty="0" err="1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a+b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最小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的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那个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。</a:t>
            </a:r>
            <a:endParaRPr lang="en-US" altLang="zh-CN" sz="2800" dirty="0" smtClean="0">
              <a:solidFill>
                <a:srgbClr val="333333"/>
              </a:solidFill>
              <a:latin typeface="Full-Width-Quoration-Marks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endParaRPr lang="en-US" altLang="zh-CN" sz="2800" dirty="0" smtClean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【</a:t>
            </a:r>
            <a:r>
              <a:rPr lang="zh-CN" altLang="en-US" sz="2800" dirty="0">
                <a:solidFill>
                  <a:srgbClr val="333333"/>
                </a:solidFill>
                <a:ea typeface="Full-Width-Quoration-Marks"/>
              </a:rPr>
              <a:t>数据范围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】</a:t>
            </a:r>
            <a:endParaRPr lang="en-US" altLang="zh-CN" sz="2800" dirty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	</a:t>
            </a:r>
            <a:r>
              <a:rPr lang="en-US" altLang="zh-CN" sz="2800" dirty="0" err="1" smtClean="0">
                <a:solidFill>
                  <a:srgbClr val="333333"/>
                </a:solidFill>
                <a:ea typeface="Full-Width-Quoration-Marks"/>
              </a:rPr>
              <a:t>gcd,lcm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&lt;=2^63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738"/>
            <a:ext cx="7655805" cy="75859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hdu4344 Mark the Rope</a:t>
            </a:r>
            <a:endParaRPr lang="zh-CN" altLang="en-US" sz="40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2220531"/>
            <a:ext cx="8944778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题目描述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】</a:t>
            </a:r>
          </a:p>
          <a:p>
            <a:pPr marL="0" lvl="0" indent="0" defTabSz="914400">
              <a:buClrTx/>
              <a:buSzTx/>
              <a:buNone/>
            </a:pPr>
            <a:r>
              <a:rPr lang="en-US" altLang="zh-CN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	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给一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个数</a:t>
            </a:r>
            <a:r>
              <a:rPr lang="en-US" altLang="zh-CN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n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，求由</a:t>
            </a:r>
            <a:r>
              <a:rPr lang="en-US" altLang="zh-CN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n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的约数（不含</a:t>
            </a:r>
            <a:r>
              <a:rPr lang="en-US" altLang="zh-CN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1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和</a:t>
            </a:r>
            <a:r>
              <a:rPr lang="en-US" altLang="zh-CN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n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）组成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的最大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的集合，使得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在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这个集合中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元素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两两互素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，求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最大的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元素个数，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并求出在此基础上元素和的最大值。</a:t>
            </a:r>
            <a:endParaRPr lang="en-US" altLang="zh-CN" sz="2800" dirty="0">
              <a:solidFill>
                <a:srgbClr val="333333"/>
              </a:solidFill>
              <a:latin typeface="Full-Width-Quoration-Marks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endParaRPr lang="en-US" altLang="zh-CN" sz="2800" dirty="0" smtClean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【</a:t>
            </a:r>
            <a:r>
              <a:rPr lang="zh-CN" altLang="en-US" sz="2800" dirty="0">
                <a:solidFill>
                  <a:srgbClr val="333333"/>
                </a:solidFill>
                <a:ea typeface="Full-Width-Quoration-Marks"/>
              </a:rPr>
              <a:t>数据范围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】</a:t>
            </a:r>
            <a:endParaRPr lang="en-US" altLang="zh-CN" sz="2800" dirty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	</a:t>
            </a:r>
            <a:r>
              <a:rPr lang="en-US" altLang="zh-CN" sz="2800" dirty="0">
                <a:solidFill>
                  <a:srgbClr val="333333"/>
                </a:solidFill>
                <a:ea typeface="Full-Width-Quoration-Marks"/>
              </a:rPr>
              <a:t>n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&lt;=2^63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1.2</a:t>
            </a:r>
            <a:r>
              <a:rPr lang="zh-CN" altLang="en-US" sz="4800" dirty="0" smtClean="0"/>
              <a:t>、分数运算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+mn-ea"/>
              </a:rPr>
              <a:t>1.2.1</a:t>
            </a:r>
            <a:r>
              <a:rPr lang="zh-CN" altLang="en-US" sz="4000" dirty="0" smtClean="0">
                <a:latin typeface="+mn-ea"/>
              </a:rPr>
              <a:t>裂项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 smtClean="0">
                <a:latin typeface="+mn-ea"/>
              </a:rPr>
              <a:t>1.2.2</a:t>
            </a:r>
            <a:r>
              <a:rPr lang="zh-CN" altLang="en-US" sz="4000" dirty="0" smtClean="0">
                <a:latin typeface="+mn-ea"/>
              </a:rPr>
              <a:t>调和级数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 smtClean="0">
                <a:latin typeface="+mn-ea"/>
              </a:rPr>
              <a:t>1.2.3</a:t>
            </a:r>
            <a:r>
              <a:rPr lang="zh-CN" altLang="en-US" sz="4000" dirty="0">
                <a:latin typeface="+mn-ea"/>
              </a:rPr>
              <a:t>连分数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 smtClean="0">
                <a:latin typeface="+mn-ea"/>
              </a:rPr>
              <a:t>1.2.4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738"/>
            <a:ext cx="7655805" cy="758596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NJUST1722 </a:t>
            </a:r>
            <a:r>
              <a:rPr lang="zh-CN" altLang="en-US" sz="4000" dirty="0" smtClean="0"/>
              <a:t>所有的平方差</a:t>
            </a:r>
            <a:endParaRPr lang="zh-CN" altLang="en-US" sz="40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4807059"/>
            <a:ext cx="8944778" cy="9541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【</a:t>
            </a:r>
            <a:r>
              <a:rPr lang="zh-CN" altLang="en-US" sz="2800" dirty="0">
                <a:solidFill>
                  <a:srgbClr val="333333"/>
                </a:solidFill>
                <a:ea typeface="Full-Width-Quoration-Marks"/>
              </a:rPr>
              <a:t>数据范围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】</a:t>
            </a:r>
            <a:endParaRPr lang="en-US" altLang="zh-CN" sz="2800" dirty="0">
              <a:solidFill>
                <a:srgbClr val="333333"/>
              </a:solidFill>
              <a:ea typeface="Full-Width-Quoration-Mark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	</a:t>
            </a:r>
            <a:r>
              <a:rPr lang="en-US" altLang="zh-CN" sz="2800" dirty="0">
                <a:solidFill>
                  <a:srgbClr val="333333"/>
                </a:solidFill>
                <a:ea typeface="Full-Width-Quoration-Marks"/>
              </a:rPr>
              <a:t>n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&lt;=2^63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9883"/>
            <a:ext cx="12096963" cy="32738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3948" y="2315110"/>
            <a:ext cx="6719371" cy="1325563"/>
          </a:xfrm>
        </p:spPr>
        <p:txBody>
          <a:bodyPr>
            <a:noAutofit/>
          </a:bodyPr>
          <a:lstStyle/>
          <a:p>
            <a:r>
              <a:rPr lang="en-US" altLang="zh-CN" sz="6000" dirty="0"/>
              <a:t>6</a:t>
            </a:r>
            <a:r>
              <a:rPr lang="zh-CN" altLang="en-US" sz="6000" dirty="0" smtClean="0"/>
              <a:t>、群论</a:t>
            </a:r>
            <a:endParaRPr lang="zh-CN" alt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6.2</a:t>
            </a:r>
            <a:r>
              <a:rPr lang="zh-CN" altLang="en-US" sz="4800" dirty="0" smtClean="0"/>
              <a:t>、置换群相关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305147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latin typeface="+mn-ea"/>
              </a:rPr>
              <a:t>6.2.1</a:t>
            </a:r>
            <a:r>
              <a:rPr lang="zh-CN" altLang="en-US" sz="4000" dirty="0" smtClean="0">
                <a:latin typeface="+mn-ea"/>
              </a:rPr>
              <a:t>概念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 smtClean="0">
                <a:latin typeface="+mn-ea"/>
              </a:rPr>
              <a:t>6.2.2burnside</a:t>
            </a:r>
            <a:r>
              <a:rPr lang="zh-CN" altLang="en-US" sz="4000" dirty="0" smtClean="0">
                <a:latin typeface="+mn-ea"/>
              </a:rPr>
              <a:t>引理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 smtClean="0">
                <a:latin typeface="+mn-ea"/>
              </a:rPr>
              <a:t>6.2.3polya</a:t>
            </a:r>
            <a:r>
              <a:rPr lang="zh-CN" altLang="en-US" sz="4000" dirty="0" smtClean="0">
                <a:latin typeface="+mn-ea"/>
              </a:rPr>
              <a:t>定理</a:t>
            </a:r>
            <a:endParaRPr lang="en-US" altLang="zh-CN" sz="4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738"/>
            <a:ext cx="7655805" cy="758596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经典例题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38200" y="1522199"/>
                <a:ext cx="8944778" cy="450520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【</a:t>
                </a:r>
                <a:r>
                  <a:rPr kumimoji="0" lang="zh-CN" altLang="en-US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题目描述</a:t>
                </a:r>
                <a:r>
                  <a:rPr kumimoji="0" lang="en-US" altLang="zh-CN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】</a:t>
                </a: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共有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</m:t>
                    </m:r>
                  </m:oMath>
                </a14:m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种颜色的珠子，每种珠子有无数个。你要用这些珠子拼成大小为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的环。</a:t>
                </a:r>
                <a:endParaRPr lang="en-US" altLang="zh-CN" sz="2800" dirty="0" smtClean="0">
                  <a:solidFill>
                    <a:srgbClr val="333333"/>
                  </a:solidFill>
                  <a:latin typeface="Full-Width-Quoration-Marks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若一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个环经过旋转可以和另一个环相同，则它们本质相同。</a:t>
                </a:r>
                <a:endParaRPr lang="en-US" altLang="zh-CN" sz="2800" dirty="0" smtClean="0">
                  <a:solidFill>
                    <a:srgbClr val="333333"/>
                  </a:solidFill>
                  <a:latin typeface="Full-Width-Quoration-Marks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求本质不同的环的个数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𝑚𝑜𝑑</m:t>
                    </m:r>
                    <m:r>
                      <a:rPr lang="en-US" altLang="zh-CN" sz="28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9</m:t>
                            </m:r>
                          </m:sup>
                        </m:sSup>
                        <m:r>
                          <a:rPr lang="en-US" altLang="zh-CN" sz="28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+7</m:t>
                        </m:r>
                      </m:e>
                    </m:d>
                  </m:oMath>
                </a14:m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。</a:t>
                </a:r>
                <a:endParaRPr lang="en-US" altLang="zh-CN" sz="2800" dirty="0" smtClean="0">
                  <a:solidFill>
                    <a:srgbClr val="333333"/>
                  </a:solidFill>
                  <a:latin typeface="Full-Width-Quoration-Marks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endParaRPr lang="en-US" altLang="zh-CN" sz="2800" dirty="0" smtClean="0">
                  <a:solidFill>
                    <a:srgbClr val="333333"/>
                  </a:solidFill>
                  <a:ea typeface="Full-Width-Quoration-Marks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【</a:t>
                </a:r>
                <a:r>
                  <a:rPr lang="zh-CN" altLang="en-US" sz="2800" dirty="0">
                    <a:solidFill>
                      <a:srgbClr val="333333"/>
                    </a:solidFill>
                    <a:ea typeface="Full-Width-Quoration-Marks"/>
                  </a:rPr>
                  <a:t>数据范围</a:t>
                </a: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】</a:t>
                </a:r>
                <a:endParaRPr lang="en-US" altLang="zh-CN" sz="2800" dirty="0">
                  <a:solidFill>
                    <a:srgbClr val="333333"/>
                  </a:solidFill>
                  <a:ea typeface="Full-Width-Quoration-Marks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	n &lt;= 10^5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ea typeface="Full-Width-Quoration-Marks"/>
                  </a:rPr>
                  <a:t>	m</a:t>
                </a: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 &lt;= 10^9</a:t>
                </a:r>
              </a:p>
            </p:txBody>
          </p:sp>
        </mc:Choice>
        <mc:Fallback xmlns="">
          <p:sp>
            <p:nvSpPr>
              <p:cNvPr id="4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38200" y="1522199"/>
                <a:ext cx="8944778" cy="4505208"/>
              </a:xfrm>
              <a:prstGeom prst="rect">
                <a:avLst/>
              </a:prstGeom>
              <a:blipFill rotWithShape="0">
                <a:blip r:embed="rId2"/>
                <a:stretch>
                  <a:fillRect l="-1431" t="-271" r="-750" b="-2165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738"/>
            <a:ext cx="7655805" cy="758596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经典例题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38200" y="1522199"/>
                <a:ext cx="8944778" cy="450520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【</a:t>
                </a:r>
                <a:r>
                  <a:rPr kumimoji="0" lang="zh-CN" altLang="en-US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题目描述</a:t>
                </a:r>
                <a:r>
                  <a:rPr kumimoji="0" lang="en-US" altLang="zh-CN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】</a:t>
                </a: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共有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</m:t>
                    </m:r>
                  </m:oMath>
                </a14:m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种颜色的珠子，每种珠子有无数个。你要用这些珠子拼成大小为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的环。</a:t>
                </a:r>
                <a:endParaRPr lang="en-US" altLang="zh-CN" sz="2800" dirty="0" smtClean="0">
                  <a:solidFill>
                    <a:srgbClr val="333333"/>
                  </a:solidFill>
                  <a:latin typeface="Full-Width-Quoration-Marks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若一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个环经过旋转或翻转可以和另一个环相同，则它们本质相同。</a:t>
                </a:r>
                <a:endParaRPr lang="en-US" altLang="zh-CN" sz="2800" dirty="0" smtClean="0">
                  <a:solidFill>
                    <a:srgbClr val="333333"/>
                  </a:solidFill>
                  <a:latin typeface="Full-Width-Quoration-Marks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求本质不同的环的个数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𝑚𝑜𝑑</m:t>
                    </m:r>
                    <m:r>
                      <a:rPr lang="en-US" altLang="zh-CN" sz="28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9</m:t>
                            </m:r>
                          </m:sup>
                        </m:sSup>
                        <m:r>
                          <a:rPr lang="en-US" altLang="zh-CN" sz="28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+7</m:t>
                        </m:r>
                      </m:e>
                    </m:d>
                  </m:oMath>
                </a14:m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。</a:t>
                </a:r>
                <a:endParaRPr lang="en-US" altLang="zh-CN" sz="2800" dirty="0" smtClean="0">
                  <a:solidFill>
                    <a:srgbClr val="333333"/>
                  </a:solidFill>
                  <a:latin typeface="Full-Width-Quoration-Marks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endParaRPr lang="en-US" altLang="zh-CN" sz="2800" dirty="0" smtClean="0">
                  <a:solidFill>
                    <a:srgbClr val="333333"/>
                  </a:solidFill>
                  <a:ea typeface="Full-Width-Quoration-Marks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【</a:t>
                </a:r>
                <a:r>
                  <a:rPr lang="zh-CN" altLang="en-US" sz="2800" dirty="0">
                    <a:solidFill>
                      <a:srgbClr val="333333"/>
                    </a:solidFill>
                    <a:ea typeface="Full-Width-Quoration-Marks"/>
                  </a:rPr>
                  <a:t>数据范围</a:t>
                </a: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】</a:t>
                </a:r>
                <a:endParaRPr lang="en-US" altLang="zh-CN" sz="2800" dirty="0">
                  <a:solidFill>
                    <a:srgbClr val="333333"/>
                  </a:solidFill>
                  <a:ea typeface="Full-Width-Quoration-Marks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	n &lt;= 10^5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ea typeface="Full-Width-Quoration-Marks"/>
                  </a:rPr>
                  <a:t>	m</a:t>
                </a: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 &lt;= 10^9</a:t>
                </a:r>
              </a:p>
            </p:txBody>
          </p:sp>
        </mc:Choice>
        <mc:Fallback xmlns="">
          <p:sp>
            <p:nvSpPr>
              <p:cNvPr id="4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38200" y="1522199"/>
                <a:ext cx="8944778" cy="4505208"/>
              </a:xfrm>
              <a:prstGeom prst="rect">
                <a:avLst/>
              </a:prstGeom>
              <a:blipFill rotWithShape="0">
                <a:blip r:embed="rId2"/>
                <a:stretch>
                  <a:fillRect l="-1431" t="-271" r="-750" b="-2165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738"/>
            <a:ext cx="7655805" cy="758596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经典例题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38200" y="1358757"/>
                <a:ext cx="8944778" cy="48320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【</a:t>
                </a:r>
                <a:r>
                  <a:rPr kumimoji="0" lang="zh-CN" altLang="en-US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题目描述</a:t>
                </a:r>
                <a:r>
                  <a:rPr kumimoji="0" lang="en-US" altLang="zh-CN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】</a:t>
                </a: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共有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</m:t>
                    </m:r>
                  </m:oMath>
                </a14:m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种颜色的珠子，每种珠子有无数个。你要用这些珠子拼成大小为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的环。</a:t>
                </a:r>
                <a:endParaRPr lang="en-US" altLang="zh-CN" sz="2800" dirty="0" smtClean="0">
                  <a:solidFill>
                    <a:srgbClr val="333333"/>
                  </a:solidFill>
                  <a:latin typeface="Full-Width-Quoration-Marks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要求相邻的两个珠子异色。</a:t>
                </a:r>
                <a:endParaRPr lang="en-US" altLang="zh-CN" sz="2800" dirty="0" smtClean="0">
                  <a:solidFill>
                    <a:srgbClr val="333333"/>
                  </a:solidFill>
                  <a:latin typeface="Full-Width-Quoration-Marks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若一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个环经过旋转可以和另一个环相同，则它们本质相同。</a:t>
                </a:r>
                <a:endParaRPr lang="en-US" altLang="zh-CN" sz="2800" dirty="0" smtClean="0">
                  <a:solidFill>
                    <a:srgbClr val="333333"/>
                  </a:solidFill>
                  <a:latin typeface="Full-Width-Quoration-Marks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求本质不同的环的个数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𝑚𝑜𝑑</m:t>
                    </m:r>
                    <m:r>
                      <a:rPr lang="en-US" altLang="zh-CN" sz="28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9</m:t>
                            </m:r>
                          </m:sup>
                        </m:sSup>
                        <m:r>
                          <a:rPr lang="en-US" altLang="zh-CN" sz="28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+7</m:t>
                        </m:r>
                      </m:e>
                    </m:d>
                  </m:oMath>
                </a14:m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。</a:t>
                </a:r>
                <a:endParaRPr lang="en-US" altLang="zh-CN" sz="2800" dirty="0" smtClean="0">
                  <a:solidFill>
                    <a:srgbClr val="333333"/>
                  </a:solidFill>
                  <a:latin typeface="Full-Width-Quoration-Marks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endParaRPr lang="en-US" altLang="zh-CN" sz="2800" dirty="0" smtClean="0">
                  <a:solidFill>
                    <a:srgbClr val="333333"/>
                  </a:solidFill>
                  <a:ea typeface="Full-Width-Quoration-Marks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【</a:t>
                </a:r>
                <a:r>
                  <a:rPr lang="zh-CN" altLang="en-US" sz="2800" dirty="0">
                    <a:solidFill>
                      <a:srgbClr val="333333"/>
                    </a:solidFill>
                    <a:ea typeface="Full-Width-Quoration-Marks"/>
                  </a:rPr>
                  <a:t>数据范围</a:t>
                </a: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】</a:t>
                </a:r>
                <a:endParaRPr lang="en-US" altLang="zh-CN" sz="2800" dirty="0">
                  <a:solidFill>
                    <a:srgbClr val="333333"/>
                  </a:solidFill>
                  <a:ea typeface="Full-Width-Quoration-Marks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	n &lt;= 10^5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ea typeface="Full-Width-Quoration-Marks"/>
                  </a:rPr>
                  <a:t>	m</a:t>
                </a: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 &lt;= 10^9</a:t>
                </a:r>
              </a:p>
            </p:txBody>
          </p:sp>
        </mc:Choice>
        <mc:Fallback xmlns="">
          <p:sp>
            <p:nvSpPr>
              <p:cNvPr id="4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38200" y="1358757"/>
                <a:ext cx="8944778" cy="4832092"/>
              </a:xfrm>
              <a:prstGeom prst="rect">
                <a:avLst/>
              </a:prstGeom>
              <a:blipFill rotWithShape="0">
                <a:blip r:embed="rId2"/>
                <a:stretch>
                  <a:fillRect l="-1431" t="-1261" r="-750" b="-3026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738"/>
            <a:ext cx="7655805" cy="758596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经典例题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38200" y="927871"/>
                <a:ext cx="8944778" cy="56938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【</a:t>
                </a:r>
                <a:r>
                  <a:rPr kumimoji="0" lang="zh-CN" altLang="en-US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题目描述</a:t>
                </a:r>
                <a:r>
                  <a:rPr kumimoji="0" lang="en-US" altLang="zh-CN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】</a:t>
                </a: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共有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</m:t>
                    </m:r>
                  </m:oMath>
                </a14:m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种颜色的珠子，每种珠子有无数个。你要用这些珠子拼成大小为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的环。</a:t>
                </a:r>
                <a:endParaRPr lang="en-US" altLang="zh-CN" sz="2800" dirty="0" smtClean="0">
                  <a:solidFill>
                    <a:srgbClr val="333333"/>
                  </a:solidFill>
                  <a:latin typeface="Full-Width-Quoration-Marks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要求相邻的两个珠子异色。</a:t>
                </a:r>
                <a:endParaRPr lang="en-US" altLang="zh-CN" sz="2800" dirty="0" smtClean="0">
                  <a:solidFill>
                    <a:srgbClr val="333333"/>
                  </a:solidFill>
                  <a:latin typeface="Full-Width-Quoration-Marks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若一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个环经过旋转可以和另一个环相同，则它们本质相同。</a:t>
                </a:r>
                <a:endParaRPr lang="en-US" altLang="zh-CN" sz="2800" dirty="0" smtClean="0">
                  <a:solidFill>
                    <a:srgbClr val="333333"/>
                  </a:solidFill>
                  <a:latin typeface="Full-Width-Quoration-Marks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求本质不同的环的个数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𝑚𝑜𝑑</m:t>
                    </m:r>
                    <m:r>
                      <a:rPr lang="en-US" altLang="zh-CN" sz="28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9</m:t>
                            </m:r>
                          </m:sup>
                        </m:sSup>
                        <m:r>
                          <a:rPr lang="en-US" altLang="zh-CN" sz="28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+7</m:t>
                        </m:r>
                      </m:e>
                    </m:d>
                  </m:oMath>
                </a14:m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。</a:t>
                </a:r>
                <a:endParaRPr lang="en-US" altLang="zh-CN" sz="2800" dirty="0" smtClean="0">
                  <a:solidFill>
                    <a:srgbClr val="333333"/>
                  </a:solidFill>
                  <a:latin typeface="Full-Width-Quoration-Marks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	</a:t>
                </a:r>
                <a:r>
                  <a:rPr lang="en-US" altLang="zh-CN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T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组询问。</a:t>
                </a:r>
                <a:endParaRPr lang="en-US" altLang="zh-CN" sz="2800" dirty="0" smtClean="0">
                  <a:solidFill>
                    <a:srgbClr val="333333"/>
                  </a:solidFill>
                  <a:latin typeface="Full-Width-Quoration-Marks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endParaRPr lang="en-US" altLang="zh-CN" sz="2800" dirty="0" smtClean="0">
                  <a:solidFill>
                    <a:srgbClr val="333333"/>
                  </a:solidFill>
                  <a:ea typeface="Full-Width-Quoration-Marks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【</a:t>
                </a:r>
                <a:r>
                  <a:rPr lang="zh-CN" altLang="en-US" sz="2800" dirty="0">
                    <a:solidFill>
                      <a:srgbClr val="333333"/>
                    </a:solidFill>
                    <a:ea typeface="Full-Width-Quoration-Marks"/>
                  </a:rPr>
                  <a:t>数据范围</a:t>
                </a: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】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ea typeface="Full-Width-Quoration-Marks"/>
                  </a:rPr>
                  <a:t>	</a:t>
                </a: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T &lt;= 1000</a:t>
                </a:r>
                <a:endParaRPr lang="en-US" altLang="zh-CN" sz="2800" dirty="0">
                  <a:solidFill>
                    <a:srgbClr val="333333"/>
                  </a:solidFill>
                  <a:ea typeface="Full-Width-Quoration-Marks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	n &lt;= 1000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ea typeface="Full-Width-Quoration-Marks"/>
                  </a:rPr>
                  <a:t>	m</a:t>
                </a: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 &lt;= 10^9</a:t>
                </a:r>
              </a:p>
            </p:txBody>
          </p:sp>
        </mc:Choice>
        <mc:Fallback xmlns="">
          <p:sp>
            <p:nvSpPr>
              <p:cNvPr id="4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38200" y="927871"/>
                <a:ext cx="8944778" cy="5693866"/>
              </a:xfrm>
              <a:prstGeom prst="rect">
                <a:avLst/>
              </a:prstGeom>
              <a:blipFill rotWithShape="0">
                <a:blip r:embed="rId2"/>
                <a:stretch>
                  <a:fillRect l="-1431" t="-964" r="-750" b="-2570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738"/>
            <a:ext cx="7655805" cy="758596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经典例题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38200" y="1358757"/>
                <a:ext cx="8944778" cy="48320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【</a:t>
                </a:r>
                <a:r>
                  <a:rPr kumimoji="0" lang="zh-CN" altLang="en-US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题目描述</a:t>
                </a:r>
                <a:r>
                  <a:rPr kumimoji="0" lang="en-US" altLang="zh-CN" sz="2800" b="0" i="0" u="none" strike="noStrike" cap="none" normalizeH="0" baseline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ea typeface="Full-Width-Quoration-Marks"/>
                  </a:rPr>
                  <a:t>】</a:t>
                </a: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共有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</m:t>
                    </m:r>
                  </m:oMath>
                </a14:m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种颜色的珠子，每种珠子有无数个。你要用这些珠子拼成大小为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的环。</a:t>
                </a:r>
                <a:endParaRPr lang="en-US" altLang="zh-CN" sz="2800" dirty="0" smtClean="0">
                  <a:solidFill>
                    <a:srgbClr val="333333"/>
                  </a:solidFill>
                  <a:latin typeface="Full-Width-Quoration-Marks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要求</a:t>
                </a:r>
                <a:r>
                  <a:rPr lang="zh-CN" altLang="en-US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每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种颜色至少用一次。</a:t>
                </a:r>
                <a:endParaRPr lang="en-US" altLang="zh-CN" sz="2800" dirty="0" smtClean="0">
                  <a:solidFill>
                    <a:srgbClr val="333333"/>
                  </a:solidFill>
                  <a:latin typeface="Full-Width-Quoration-Marks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若一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个环经过旋转可以和另一个环相同，则它们本质相同。</a:t>
                </a:r>
                <a:endParaRPr lang="en-US" altLang="zh-CN" sz="2800" dirty="0" smtClean="0">
                  <a:solidFill>
                    <a:srgbClr val="333333"/>
                  </a:solidFill>
                  <a:latin typeface="Full-Width-Quoration-Marks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	</a:t>
                </a:r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求本质不同的环的个数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𝑚𝑜𝑑</m:t>
                    </m:r>
                    <m:r>
                      <a:rPr lang="en-US" altLang="zh-CN" sz="28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9</m:t>
                            </m:r>
                          </m:sup>
                        </m:sSup>
                        <m:r>
                          <a:rPr lang="en-US" altLang="zh-CN" sz="28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+7</m:t>
                        </m:r>
                      </m:e>
                    </m:d>
                  </m:oMath>
                </a14:m>
                <a:r>
                  <a:rPr lang="zh-CN" altLang="en-US" sz="2800" dirty="0" smtClean="0">
                    <a:solidFill>
                      <a:srgbClr val="333333"/>
                    </a:solidFill>
                    <a:latin typeface="Full-Width-Quoration-Marks"/>
                    <a:ea typeface="宋体" panose="02010600030101010101" pitchFamily="2" charset="-122"/>
                  </a:rPr>
                  <a:t>。</a:t>
                </a:r>
                <a:endParaRPr lang="en-US" altLang="zh-CN" sz="2800" dirty="0" smtClean="0">
                  <a:solidFill>
                    <a:srgbClr val="333333"/>
                  </a:solidFill>
                  <a:latin typeface="Full-Width-Quoration-Marks"/>
                  <a:ea typeface="宋体" panose="02010600030101010101" pitchFamily="2" charset="-122"/>
                </a:endParaRPr>
              </a:p>
              <a:p>
                <a:pPr marL="0" lvl="0" indent="0" defTabSz="914400">
                  <a:buClrTx/>
                  <a:buSzTx/>
                  <a:buNone/>
                </a:pPr>
                <a:endParaRPr lang="en-US" altLang="zh-CN" sz="2800" dirty="0" smtClean="0">
                  <a:solidFill>
                    <a:srgbClr val="333333"/>
                  </a:solidFill>
                  <a:ea typeface="Full-Width-Quoration-Marks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【</a:t>
                </a:r>
                <a:r>
                  <a:rPr lang="zh-CN" altLang="en-US" sz="2800" dirty="0">
                    <a:solidFill>
                      <a:srgbClr val="333333"/>
                    </a:solidFill>
                    <a:ea typeface="Full-Width-Quoration-Marks"/>
                  </a:rPr>
                  <a:t>数据范围</a:t>
                </a: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】</a:t>
                </a:r>
                <a:endParaRPr lang="en-US" altLang="zh-CN" sz="2800" dirty="0">
                  <a:solidFill>
                    <a:srgbClr val="333333"/>
                  </a:solidFill>
                  <a:ea typeface="Full-Width-Quoration-Marks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	n &lt;= 1000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altLang="zh-CN" sz="2800" dirty="0">
                    <a:solidFill>
                      <a:srgbClr val="333333"/>
                    </a:solidFill>
                    <a:ea typeface="Full-Width-Quoration-Marks"/>
                  </a:rPr>
                  <a:t>	m</a:t>
                </a:r>
                <a:r>
                  <a:rPr lang="en-US" altLang="zh-CN" sz="2800" dirty="0" smtClean="0">
                    <a:solidFill>
                      <a:srgbClr val="333333"/>
                    </a:solidFill>
                    <a:ea typeface="Full-Width-Quoration-Marks"/>
                  </a:rPr>
                  <a:t> &lt;= 1000</a:t>
                </a:r>
              </a:p>
            </p:txBody>
          </p:sp>
        </mc:Choice>
        <mc:Fallback xmlns="">
          <p:sp>
            <p:nvSpPr>
              <p:cNvPr id="4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38200" y="1358757"/>
                <a:ext cx="8944778" cy="4832092"/>
              </a:xfrm>
              <a:prstGeom prst="rect">
                <a:avLst/>
              </a:prstGeom>
              <a:blipFill rotWithShape="0">
                <a:blip r:embed="rId2"/>
                <a:stretch>
                  <a:fillRect l="-1431" t="-1261" r="-750" b="-3026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738"/>
            <a:ext cx="7655805" cy="758596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JZOJ4423 </a:t>
            </a:r>
            <a:r>
              <a:rPr lang="zh-CN" altLang="en-US" sz="4000" dirty="0" smtClean="0"/>
              <a:t>正十二面体</a:t>
            </a:r>
            <a:endParaRPr lang="zh-CN" altLang="en-US" sz="40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2435975"/>
            <a:ext cx="8944778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题目描述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】</a:t>
            </a:r>
          </a:p>
          <a:p>
            <a:pPr marL="0" lvl="0" indent="0" defTabSz="914400">
              <a:buClrTx/>
              <a:buSzTx/>
              <a:buNone/>
            </a:pPr>
            <a:r>
              <a:rPr lang="en-US" altLang="zh-CN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	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正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十二面体有</a:t>
            </a:r>
            <a:r>
              <a:rPr lang="en-US" altLang="zh-CN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12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个面，</a:t>
            </a:r>
            <a:r>
              <a:rPr lang="en-US" altLang="zh-CN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20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个点，</a:t>
            </a:r>
            <a:r>
              <a:rPr lang="en-US" altLang="zh-CN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30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条边。</a:t>
            </a:r>
            <a:endParaRPr lang="en-US" altLang="zh-CN" sz="2800" dirty="0" smtClean="0">
              <a:solidFill>
                <a:srgbClr val="333333"/>
              </a:solidFill>
              <a:latin typeface="Full-Width-Quoration-Marks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r>
              <a:rPr lang="en-US" altLang="zh-CN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	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现在你有</a:t>
            </a:r>
            <a:r>
              <a:rPr lang="en-US" altLang="zh-CN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30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个木棒，给出每个木棒的颜色。你要拼出一个正十二面体。两种拼法不同当且仅当它们不能通过空间旋转重合。</a:t>
            </a:r>
            <a:endParaRPr lang="en-US" altLang="zh-CN" sz="2800" dirty="0" smtClean="0">
              <a:solidFill>
                <a:srgbClr val="333333"/>
              </a:solidFill>
              <a:latin typeface="Full-Width-Quoration-Marks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r>
              <a:rPr lang="en-US" altLang="zh-CN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	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求本质不同的正十二面体的个数。</a:t>
            </a:r>
            <a:endParaRPr lang="en-US" altLang="zh-CN" sz="2800" dirty="0" smtClean="0">
              <a:solidFill>
                <a:srgbClr val="333333"/>
              </a:solidFill>
              <a:ea typeface="Full-Width-Quoration-Mark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738"/>
            <a:ext cx="7655805" cy="75859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SGU 282 Isomorphism</a:t>
            </a:r>
            <a:endParaRPr lang="zh-CN" altLang="en-US" sz="40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2005089"/>
            <a:ext cx="8944778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题目描述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Full-Width-Quoration-Marks"/>
              </a:rPr>
              <a:t>】</a:t>
            </a:r>
          </a:p>
          <a:p>
            <a:pPr marL="0" lvl="0" indent="0" defTabSz="914400">
              <a:buClrTx/>
              <a:buSzTx/>
              <a:buNone/>
            </a:pPr>
            <a:r>
              <a:rPr lang="en-US" altLang="zh-CN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	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用</a:t>
            </a:r>
            <a:r>
              <a:rPr lang="en-US" altLang="zh-CN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m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种颜色对一个</a:t>
            </a:r>
            <a:r>
              <a:rPr lang="en-US" altLang="zh-CN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n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阶</a:t>
            </a:r>
            <a:r>
              <a:rPr lang="zh-CN" altLang="en-US" sz="280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完全图</a:t>
            </a:r>
            <a:r>
              <a:rPr lang="zh-CN" altLang="en-US" sz="280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染色（染边），</a:t>
            </a:r>
            <a:r>
              <a:rPr lang="zh-CN" altLang="en-US" sz="2800" dirty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若一张图的节点经过重排后变成另一张图则称两张图同构，问一共有多少种不同构的染色方案，结果模</a:t>
            </a:r>
            <a:r>
              <a:rPr lang="en-US" altLang="zh-CN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p</a:t>
            </a:r>
            <a:r>
              <a:rPr lang="zh-CN" altLang="en-US" sz="2800" dirty="0" smtClean="0">
                <a:solidFill>
                  <a:srgbClr val="333333"/>
                </a:solidFill>
                <a:latin typeface="Full-Width-Quoration-Marks"/>
                <a:ea typeface="宋体" panose="02010600030101010101" pitchFamily="2" charset="-122"/>
              </a:rPr>
              <a:t>。</a:t>
            </a:r>
            <a:endParaRPr lang="en-US" altLang="zh-CN" sz="2800" dirty="0" smtClean="0">
              <a:solidFill>
                <a:srgbClr val="333333"/>
              </a:solidFill>
              <a:latin typeface="Full-Width-Quoration-Marks"/>
              <a:ea typeface="宋体" panose="02010600030101010101" pitchFamily="2" charset="-122"/>
            </a:endParaRPr>
          </a:p>
          <a:p>
            <a:pPr marL="0" lvl="0" indent="0" defTabSz="914400">
              <a:buClrTx/>
              <a:buSzTx/>
              <a:buNone/>
            </a:pPr>
            <a:endParaRPr lang="en-US" altLang="zh-CN" sz="2800" dirty="0">
              <a:solidFill>
                <a:srgbClr val="333333"/>
              </a:solidFill>
              <a:latin typeface="Full-Width-Quoration-Marks"/>
              <a:ea typeface="宋体" panose="02010600030101010101" pitchFamily="2" charset="-122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>
                <a:solidFill>
                  <a:srgbClr val="333333"/>
                </a:solidFill>
                <a:ea typeface="Full-Width-Quoration-Marks"/>
              </a:rPr>
              <a:t>【</a:t>
            </a:r>
            <a:r>
              <a:rPr lang="zh-CN" altLang="en-US" sz="2800" dirty="0">
                <a:solidFill>
                  <a:srgbClr val="333333"/>
                </a:solidFill>
                <a:ea typeface="Full-Width-Quoration-Marks"/>
              </a:rPr>
              <a:t>数据范围</a:t>
            </a:r>
            <a:r>
              <a:rPr lang="en-US" altLang="zh-CN" sz="2800" dirty="0">
                <a:solidFill>
                  <a:srgbClr val="333333"/>
                </a:solidFill>
                <a:ea typeface="Full-Width-Quoration-Marks"/>
              </a:rPr>
              <a:t>】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>
                <a:solidFill>
                  <a:srgbClr val="333333"/>
                </a:solidFill>
                <a:ea typeface="Full-Width-Quoration-Marks"/>
              </a:rPr>
              <a:t>	n &lt;= 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53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800" dirty="0">
                <a:solidFill>
                  <a:srgbClr val="333333"/>
                </a:solidFill>
                <a:ea typeface="Full-Width-Quoration-Marks"/>
              </a:rPr>
              <a:t>	</a:t>
            </a:r>
            <a:r>
              <a:rPr lang="en-US" altLang="zh-CN" sz="2800" dirty="0" smtClean="0">
                <a:solidFill>
                  <a:srgbClr val="333333"/>
                </a:solidFill>
                <a:ea typeface="Full-Width-Quoration-Marks"/>
              </a:rPr>
              <a:t>m &lt;= 1000</a:t>
            </a:r>
            <a:endParaRPr lang="en-US" altLang="zh-CN" sz="2800" dirty="0">
              <a:solidFill>
                <a:srgbClr val="333333"/>
              </a:solidFill>
              <a:ea typeface="Full-Width-Quoration-Mark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1.2.1</a:t>
            </a:r>
            <a:r>
              <a:rPr lang="zh-CN" altLang="en-US" sz="4800" dirty="0" smtClean="0"/>
              <a:t>、裂项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543644"/>
                <a:ext cx="9292932" cy="53143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den>
                    </m:f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den>
                    </m:f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</m:den>
                    </m:f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sz="36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+…−</m:t>
                      </m:r>
                      <m:f>
                        <m:fPr>
                          <m:ctrlPr>
                            <a:rPr lang="en-US" altLang="zh-CN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zh-CN" sz="3600" dirty="0" smtClean="0">
                  <a:latin typeface="+mn-ea"/>
                </a:endParaRPr>
              </a:p>
              <a:p>
                <a:r>
                  <a:rPr lang="zh-CN" altLang="en-US" sz="3600" dirty="0" smtClean="0">
                    <a:latin typeface="+mn-ea"/>
                  </a:rPr>
                  <a:t>类似地，</a:t>
                </a:r>
                <a:endParaRPr lang="en-US" altLang="zh-CN" sz="36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sz="3600" i="1"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den>
                    </m:f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6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+1)(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den>
                        </m:f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+1)(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+2)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3600" dirty="0" smtClean="0">
                  <a:latin typeface="+mn-ea"/>
                  <a:ea typeface="Cambria Math" panose="02040503050406030204" pitchFamily="18" charset="0"/>
                </a:endParaRPr>
              </a:p>
              <a:p>
                <a:r>
                  <a:rPr lang="zh-CN" altLang="en-US" sz="3600" dirty="0" smtClean="0">
                    <a:latin typeface="+mn-ea"/>
                  </a:rPr>
                  <a:t>详情参考必修五第二章及其相关练习</a:t>
                </a:r>
                <a:endParaRPr lang="en-US" altLang="zh-CN" sz="36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543644"/>
                <a:ext cx="9292932" cy="5314356"/>
              </a:xfrm>
              <a:blipFill rotWithShape="0">
                <a:blip r:embed="rId2"/>
                <a:stretch>
                  <a:fillRect l="-1311" b="-35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3948" y="2315110"/>
            <a:ext cx="6719371" cy="2179772"/>
          </a:xfrm>
        </p:spPr>
        <p:txBody>
          <a:bodyPr>
            <a:noAutofit/>
          </a:bodyPr>
          <a:lstStyle/>
          <a:p>
            <a:r>
              <a:rPr lang="en-US" altLang="zh-CN" sz="6000" dirty="0"/>
              <a:t>7</a:t>
            </a:r>
            <a:r>
              <a:rPr lang="zh-CN" altLang="en-US" sz="6000" dirty="0" smtClean="0"/>
              <a:t>、模意义下的</a:t>
            </a:r>
            <a:r>
              <a:rPr lang="en-US" altLang="zh-CN" sz="6000" dirty="0" smtClean="0"/>
              <a:t/>
            </a:r>
            <a:br>
              <a:rPr lang="en-US" altLang="zh-CN" sz="6000" dirty="0" smtClean="0"/>
            </a:br>
            <a:r>
              <a:rPr lang="en-US" altLang="zh-CN" sz="6000" dirty="0"/>
              <a:t> </a:t>
            </a:r>
            <a:r>
              <a:rPr lang="en-US" altLang="zh-CN" sz="6000" dirty="0" smtClean="0"/>
              <a:t>    </a:t>
            </a:r>
            <a:r>
              <a:rPr lang="zh-CN" altLang="en-US" sz="6000" dirty="0" smtClean="0"/>
              <a:t>高级运算</a:t>
            </a:r>
            <a:endParaRPr lang="zh-CN" alt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/>
              <a:t>7</a:t>
            </a:r>
            <a:r>
              <a:rPr lang="en-US" altLang="zh-CN" sz="4800" dirty="0" smtClean="0"/>
              <a:t>.0</a:t>
            </a:r>
            <a:r>
              <a:rPr lang="zh-CN" altLang="en-US" sz="4800" dirty="0" smtClean="0"/>
              <a:t>、模意义下的等式性质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5133" y="1675847"/>
                <a:ext cx="9570553" cy="4791054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3600" dirty="0" smtClean="0">
                    <a:latin typeface="+mn-ea"/>
                  </a:rPr>
                  <a:t>以下不特指则在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意义下，整数意义下</a:t>
                </a:r>
                <a:endParaRPr lang="en-US" altLang="zh-CN" sz="3600" dirty="0" smtClean="0">
                  <a:latin typeface="+mn-ea"/>
                </a:endParaRPr>
              </a:p>
              <a:p>
                <a:r>
                  <a:rPr lang="zh-CN" altLang="en-US" sz="3600" dirty="0" smtClean="0">
                    <a:latin typeface="+mn-ea"/>
                  </a:rPr>
                  <a:t>传递性：若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sz="3600" dirty="0" smtClean="0">
                  <a:latin typeface="+mn-ea"/>
                </a:endParaRPr>
              </a:p>
              <a:p>
                <a:r>
                  <a:rPr lang="zh-CN" altLang="en-US" sz="3600" dirty="0">
                    <a:latin typeface="+mn-ea"/>
                  </a:rPr>
                  <a:t>加</a:t>
                </a:r>
                <a:r>
                  <a:rPr lang="zh-CN" altLang="en-US" sz="3600" dirty="0" smtClean="0">
                    <a:latin typeface="+mn-ea"/>
                  </a:rPr>
                  <a:t>减：若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sz="3600" dirty="0" smtClean="0">
                  <a:latin typeface="+mn-ea"/>
                </a:endParaRPr>
              </a:p>
              <a:p>
                <a:r>
                  <a:rPr lang="zh-CN" altLang="en-US" sz="3600" dirty="0" smtClean="0">
                    <a:latin typeface="+mn-ea"/>
                  </a:rPr>
                  <a:t>乘幂：</a:t>
                </a:r>
                <a:r>
                  <a:rPr lang="zh-CN" altLang="en-US" sz="3600" dirty="0">
                    <a:latin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，</a:t>
                </a:r>
                <a:r>
                  <a:rPr lang="zh-CN" altLang="en-US" sz="3600" dirty="0">
                    <a:latin typeface="+mn-ea"/>
                  </a:rPr>
                  <a:t>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sz="3600" dirty="0" smtClean="0">
                  <a:latin typeface="+mn-ea"/>
                </a:endParaRPr>
              </a:p>
              <a:p>
                <a:r>
                  <a:rPr lang="zh-CN" altLang="en-US" sz="3600" dirty="0" smtClean="0">
                    <a:latin typeface="+mn-ea"/>
                  </a:rPr>
                  <a:t>除：若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，</a:t>
                </a:r>
                <a:r>
                  <a:rPr lang="zh-CN" altLang="en-US" sz="3600" dirty="0">
                    <a:latin typeface="+mn-ea"/>
                  </a:rPr>
                  <a:t>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CN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即，若</a:t>
                </a:r>
                <a14:m>
                  <m:oMath xmlns:m="http://schemas.openxmlformats.org/officeDocument/2006/math">
                    <m:r>
                      <a:rPr lang="en-US" altLang="zh-CN" sz="3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互质，则可以直接约。</a:t>
                </a:r>
                <a:endParaRPr lang="en-US" altLang="zh-CN" sz="36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5133" y="1675847"/>
                <a:ext cx="9570553" cy="4791054"/>
              </a:xfrm>
              <a:blipFill rotWithShape="0">
                <a:blip r:embed="rId2"/>
                <a:stretch>
                  <a:fillRect l="-1274" t="-1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/>
              <a:t>7</a:t>
            </a:r>
            <a:r>
              <a:rPr lang="en-US" altLang="zh-CN" sz="4800" dirty="0" smtClean="0"/>
              <a:t>.1</a:t>
            </a:r>
            <a:r>
              <a:rPr lang="zh-CN" altLang="en-US" sz="4800" dirty="0" smtClean="0"/>
              <a:t>、逆元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305147"/>
          </a:xfrm>
        </p:spPr>
        <p:txBody>
          <a:bodyPr>
            <a:normAutofit lnSpcReduction="10000"/>
          </a:bodyPr>
          <a:lstStyle/>
          <a:p>
            <a:r>
              <a:rPr lang="en-US" altLang="zh-CN" sz="4000" dirty="0">
                <a:latin typeface="+mn-ea"/>
              </a:rPr>
              <a:t>7</a:t>
            </a:r>
            <a:r>
              <a:rPr lang="en-US" altLang="zh-CN" sz="4000" dirty="0" smtClean="0">
                <a:latin typeface="+mn-ea"/>
              </a:rPr>
              <a:t>.1.0</a:t>
            </a:r>
            <a:r>
              <a:rPr lang="zh-CN" altLang="en-US" sz="4000" dirty="0" smtClean="0">
                <a:latin typeface="+mn-ea"/>
              </a:rPr>
              <a:t>啥是逆元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>
                <a:latin typeface="+mn-ea"/>
              </a:rPr>
              <a:t>7</a:t>
            </a:r>
            <a:r>
              <a:rPr lang="en-US" altLang="zh-CN" sz="4000" dirty="0" smtClean="0">
                <a:latin typeface="+mn-ea"/>
              </a:rPr>
              <a:t>.1.1</a:t>
            </a:r>
            <a:r>
              <a:rPr lang="zh-CN" altLang="en-US" sz="4000" dirty="0" smtClean="0">
                <a:latin typeface="+mn-ea"/>
              </a:rPr>
              <a:t>费马小定理求逆元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>
                <a:latin typeface="+mn-ea"/>
              </a:rPr>
              <a:t>7</a:t>
            </a:r>
            <a:r>
              <a:rPr lang="en-US" altLang="zh-CN" sz="4000" dirty="0" smtClean="0">
                <a:latin typeface="+mn-ea"/>
              </a:rPr>
              <a:t>.1.2</a:t>
            </a:r>
            <a:r>
              <a:rPr lang="zh-CN" altLang="en-US" sz="4000" dirty="0" smtClean="0">
                <a:latin typeface="+mn-ea"/>
              </a:rPr>
              <a:t>欧拉定理求逆元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>
                <a:latin typeface="+mn-ea"/>
              </a:rPr>
              <a:t>7</a:t>
            </a:r>
            <a:r>
              <a:rPr lang="en-US" altLang="zh-CN" sz="4000" dirty="0" smtClean="0">
                <a:latin typeface="+mn-ea"/>
              </a:rPr>
              <a:t>.1.3</a:t>
            </a:r>
            <a:r>
              <a:rPr lang="zh-CN" altLang="en-US" sz="4000" dirty="0" smtClean="0">
                <a:latin typeface="+mn-ea"/>
              </a:rPr>
              <a:t>扩展</a:t>
            </a:r>
            <a:r>
              <a:rPr lang="en-US" altLang="zh-CN" sz="4000" dirty="0" err="1" smtClean="0">
                <a:latin typeface="+mn-ea"/>
              </a:rPr>
              <a:t>gcd</a:t>
            </a:r>
            <a:r>
              <a:rPr lang="zh-CN" altLang="en-US" sz="4000" dirty="0" smtClean="0">
                <a:latin typeface="+mn-ea"/>
              </a:rPr>
              <a:t>求逆元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>
                <a:latin typeface="+mn-ea"/>
              </a:rPr>
              <a:t>7</a:t>
            </a:r>
            <a:r>
              <a:rPr lang="en-US" altLang="zh-CN" sz="4000" dirty="0" smtClean="0">
                <a:latin typeface="+mn-ea"/>
              </a:rPr>
              <a:t>.1.4</a:t>
            </a:r>
            <a:r>
              <a:rPr lang="zh-CN" altLang="en-US" sz="4000" dirty="0" smtClean="0">
                <a:latin typeface="+mn-ea"/>
              </a:rPr>
              <a:t>线性求逆元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>
                <a:latin typeface="+mn-ea"/>
              </a:rPr>
              <a:t>7</a:t>
            </a:r>
            <a:r>
              <a:rPr lang="en-US" altLang="zh-CN" sz="4000" dirty="0" smtClean="0">
                <a:latin typeface="+mn-ea"/>
              </a:rPr>
              <a:t>.1.5</a:t>
            </a:r>
            <a:r>
              <a:rPr lang="zh-CN" altLang="en-US" sz="4000" dirty="0" smtClean="0">
                <a:latin typeface="+mn-ea"/>
              </a:rPr>
              <a:t>逆元总结</a:t>
            </a:r>
            <a:endParaRPr lang="en-US" altLang="zh-CN" sz="4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/>
              <a:t>7</a:t>
            </a:r>
            <a:r>
              <a:rPr lang="en-US" altLang="zh-CN" sz="4800" dirty="0" smtClean="0"/>
              <a:t>.1.0</a:t>
            </a:r>
            <a:r>
              <a:rPr lang="zh-CN" altLang="en-US" sz="4800" dirty="0" smtClean="0"/>
              <a:t>、啥是逆元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346506"/>
                <a:ext cx="9392083" cy="5303339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3600" dirty="0" smtClean="0">
                    <a:latin typeface="+mn-ea"/>
                  </a:rPr>
                  <a:t>对于一种可逆二元运算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，设其逆运算为</a:t>
                </a:r>
                <a14:m>
                  <m:oMath xmlns:m="http://schemas.openxmlformats.org/officeDocument/2006/math">
                    <m:r>
                      <a:rPr lang="en-US" altLang="zh-CN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，那么使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的这个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，就是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的逆元，记作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。</a:t>
                </a:r>
                <a:endParaRPr lang="en-US" altLang="zh-CN" sz="3600" dirty="0" smtClean="0">
                  <a:latin typeface="+mn-ea"/>
                </a:endParaRPr>
              </a:p>
              <a:p>
                <a:r>
                  <a:rPr lang="zh-CN" altLang="en-US" sz="3600" dirty="0">
                    <a:latin typeface="+mn-ea"/>
                  </a:rPr>
                  <a:t>例如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3÷7=3×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zh-CN" altLang="en-US" sz="3600" dirty="0" smtClean="0">
                    <a:latin typeface="+mn-ea"/>
                  </a:rPr>
                  <a:t>，那么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zh-CN" altLang="en-US" sz="3600" dirty="0" smtClean="0">
                    <a:latin typeface="+mn-ea"/>
                  </a:rPr>
                  <a:t>就是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zh-CN" altLang="en-US" sz="3600" dirty="0" smtClean="0">
                    <a:latin typeface="+mn-ea"/>
                  </a:rPr>
                  <a:t>的乘法逆元</a:t>
                </a:r>
                <a:endParaRPr lang="en-US" altLang="zh-CN" sz="3600" dirty="0" smtClean="0">
                  <a:latin typeface="+mn-ea"/>
                </a:endParaRPr>
              </a:p>
              <a:p>
                <a:r>
                  <a:rPr lang="zh-CN" altLang="en-US" sz="3600" dirty="0" smtClean="0">
                    <a:latin typeface="+mn-ea"/>
                  </a:rPr>
                  <a:t>我们知道模意义下不能直接做除法，所以我们要乘上除数的模意义乘法逆元。</a:t>
                </a:r>
                <a:endParaRPr lang="en-US" altLang="zh-CN" sz="3600" dirty="0" smtClean="0">
                  <a:latin typeface="+mn-ea"/>
                </a:endParaRPr>
              </a:p>
              <a:p>
                <a:r>
                  <a:rPr lang="zh-CN" altLang="en-US" sz="3600" dirty="0" smtClean="0">
                    <a:latin typeface="+mn-ea"/>
                  </a:rPr>
                  <a:t>例如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7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 11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⇒3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11)</m:t>
                    </m:r>
                  </m:oMath>
                </a14:m>
                <a:endParaRPr lang="en-US" altLang="zh-CN" sz="36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346506"/>
                <a:ext cx="9392083" cy="5303339"/>
              </a:xfrm>
              <a:blipFill rotWithShape="0">
                <a:blip r:embed="rId2"/>
                <a:stretch>
                  <a:fillRect l="-1298" t="-1724" r="-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/>
              <a:t>7</a:t>
            </a:r>
            <a:r>
              <a:rPr lang="en-US" altLang="zh-CN" sz="4800" dirty="0" smtClean="0"/>
              <a:t>.1.1</a:t>
            </a:r>
            <a:r>
              <a:rPr lang="zh-CN" altLang="en-US" sz="4800" dirty="0" smtClean="0"/>
              <a:t>、费马小定理求逆元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665996"/>
                <a:ext cx="8596668" cy="454751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sz="4000" dirty="0" smtClean="0">
                    <a:latin typeface="+mn-ea"/>
                  </a:rPr>
                  <a:t>费马小定理：若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是质数，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∤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，则</a:t>
                </a:r>
                <a:endParaRPr lang="en-US" altLang="zh-CN" sz="4000" dirty="0" smtClean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求逆元：若满足模数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>
                    <a:latin typeface="+mn-ea"/>
                  </a:rPr>
                  <a:t>是质数，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∤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的逆元</a:t>
                </a:r>
                <a:endParaRPr lang="en-US" altLang="zh-CN" sz="4000" dirty="0" smtClean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>
                    <a:latin typeface="+mn-ea"/>
                  </a:rPr>
                  <a:t>这</a:t>
                </a:r>
                <a:r>
                  <a:rPr lang="zh-CN" altLang="en-US" sz="4000" dirty="0" smtClean="0">
                    <a:latin typeface="+mn-ea"/>
                  </a:rPr>
                  <a:t>是最简单、用得最多的方法，但条件比较苛刻。</a:t>
                </a:r>
                <a:endParaRPr lang="en-US" altLang="zh-CN" sz="4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665996"/>
                <a:ext cx="8596668" cy="4547518"/>
              </a:xfrm>
              <a:blipFill rotWithShape="0">
                <a:blip r:embed="rId2"/>
                <a:stretch>
                  <a:fillRect l="-1489" t="-3351" r="-1206" b="-4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/>
              <a:t>7</a:t>
            </a:r>
            <a:r>
              <a:rPr lang="en-US" altLang="zh-CN" sz="4800" dirty="0" smtClean="0"/>
              <a:t>.1.2</a:t>
            </a:r>
            <a:r>
              <a:rPr lang="zh-CN" altLang="en-US" sz="4800" dirty="0" smtClean="0"/>
              <a:t>、欧拉定理求逆元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665995"/>
                <a:ext cx="8596668" cy="453650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4000" dirty="0" smtClean="0">
                    <a:latin typeface="+mn-ea"/>
                  </a:rPr>
                  <a:t>欧拉定理：若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互质，则</a:t>
                </a:r>
                <a:endParaRPr lang="en-US" altLang="zh-CN" sz="4000" dirty="0" smtClean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sz="40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求逆元：</a:t>
                </a:r>
                <a:r>
                  <a:rPr lang="zh-CN" altLang="en-US" sz="4000" dirty="0">
                    <a:latin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4000" dirty="0">
                    <a:latin typeface="+mn-ea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>
                    <a:latin typeface="+mn-ea"/>
                  </a:rPr>
                  <a:t>互质</a:t>
                </a:r>
                <a:r>
                  <a:rPr lang="zh-CN" altLang="en-US" sz="4000" dirty="0" smtClean="0">
                    <a:latin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的逆元</a:t>
                </a:r>
                <a:endParaRPr lang="en-US" altLang="zh-CN" sz="4000" dirty="0" smtClean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比费马小定理的条件放松了些</a:t>
                </a:r>
                <a:endParaRPr lang="en-US" altLang="zh-CN" sz="4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665995"/>
                <a:ext cx="8596668" cy="4536501"/>
              </a:xfrm>
              <a:blipFill rotWithShape="0">
                <a:blip r:embed="rId2"/>
                <a:stretch>
                  <a:fillRect l="-1631" t="-22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/>
              <a:t>7</a:t>
            </a:r>
            <a:r>
              <a:rPr lang="en-US" altLang="zh-CN" sz="4800" dirty="0" smtClean="0"/>
              <a:t>.1.3</a:t>
            </a:r>
            <a:r>
              <a:rPr lang="zh-CN" altLang="en-US" sz="4800" dirty="0" smtClean="0"/>
              <a:t>、扩展</a:t>
            </a:r>
            <a:r>
              <a:rPr lang="en-US" altLang="zh-CN" sz="4800" dirty="0" err="1" smtClean="0"/>
              <a:t>gcd</a:t>
            </a:r>
            <a:r>
              <a:rPr lang="zh-CN" altLang="en-US" sz="4800" dirty="0" smtClean="0"/>
              <a:t>求逆元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665996"/>
                <a:ext cx="8596668" cy="478988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的逆元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40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𝑏𝑝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40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𝑏𝑝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用扩展</a:t>
                </a:r>
                <a:r>
                  <a:rPr lang="en-US" altLang="zh-CN" sz="4000" dirty="0" err="1" smtClean="0">
                    <a:latin typeface="+mn-ea"/>
                  </a:rPr>
                  <a:t>gcd</a:t>
                </a:r>
                <a:r>
                  <a:rPr lang="zh-CN" altLang="en-US" sz="4000" dirty="0">
                    <a:latin typeface="+mn-ea"/>
                  </a:rPr>
                  <a:t>解出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的最小正整数解就是逆元。</a:t>
                </a:r>
                <a:endParaRPr lang="en-US" altLang="zh-CN" sz="4000" dirty="0" smtClean="0">
                  <a:latin typeface="+mn-ea"/>
                </a:endParaRPr>
              </a:p>
              <a:p>
                <a:r>
                  <a:rPr lang="zh-CN" altLang="en-US" sz="4000" dirty="0" smtClean="0">
                    <a:latin typeface="+mn-ea"/>
                  </a:rPr>
                  <a:t>不用求</a:t>
                </a:r>
                <a14:m>
                  <m:oMath xmlns:m="http://schemas.openxmlformats.org/officeDocument/2006/math">
                    <m:r>
                      <a:rPr lang="zh-CN" alt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4000" dirty="0" smtClean="0">
                    <a:latin typeface="+mn-ea"/>
                  </a:rPr>
                  <a:t>好像更简单通用了呢</a:t>
                </a:r>
                <a:r>
                  <a:rPr lang="en-US" altLang="zh-CN" sz="4000" dirty="0" smtClean="0">
                    <a:latin typeface="+mn-ea"/>
                  </a:rPr>
                  <a:t>^_^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665996"/>
                <a:ext cx="8596668" cy="4789888"/>
              </a:xfrm>
              <a:blipFill rotWithShape="0">
                <a:blip r:embed="rId2"/>
                <a:stretch>
                  <a:fillRect l="-1631" t="-2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/>
              <a:t>7</a:t>
            </a:r>
            <a:r>
              <a:rPr lang="en-US" altLang="zh-CN" sz="4800" dirty="0" smtClean="0"/>
              <a:t>.1.4</a:t>
            </a:r>
            <a:r>
              <a:rPr lang="zh-CN" altLang="en-US" sz="4800" dirty="0" smtClean="0"/>
              <a:t>、线性求逆元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3" y="1401590"/>
                <a:ext cx="8596669" cy="530333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3200" dirty="0" smtClean="0">
                    <a:latin typeface="+mn-ea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32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200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每个数的逆元</a:t>
                </a:r>
                <a14:m>
                  <m:oMath xmlns:m="http://schemas.openxmlformats.org/officeDocument/2006/math"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。</a:t>
                </a:r>
                <a:endParaRPr lang="en-US" altLang="zh-CN" sz="3200" dirty="0" smtClean="0">
                  <a:latin typeface="+mn-ea"/>
                </a:endParaRPr>
              </a:p>
              <a:p>
                <a:r>
                  <a:rPr lang="zh-CN" altLang="en-US" sz="3200" dirty="0" smtClean="0">
                    <a:latin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sz="3200" i="1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；</a:t>
                </a:r>
                <a:endParaRPr lang="en-US" altLang="zh-CN" sz="3200" dirty="0" smtClean="0">
                  <a:latin typeface="+mn-ea"/>
                </a:endParaRPr>
              </a:p>
              <a:p>
                <a:r>
                  <a:rPr lang="zh-CN" altLang="en-US" sz="3200" dirty="0">
                    <a:latin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3200" dirty="0" smtClean="0">
                    <a:latin typeface="+mn-ea"/>
                  </a:rPr>
                  <a:t>时，设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sz="32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≡0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zh-CN" sz="3200" b="0" dirty="0" smtClean="0">
                  <a:latin typeface="+mn-ea"/>
                  <a:ea typeface="Cambria Math" panose="02040503050406030204" pitchFamily="18" charset="0"/>
                </a:endParaRPr>
              </a:p>
              <a:p>
                <a:r>
                  <a:rPr lang="zh-CN" altLang="en-US" sz="3200" dirty="0">
                    <a:latin typeface="+mn-ea"/>
                  </a:rPr>
                  <a:t>两边同时乘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3200" dirty="0">
                    <a:latin typeface="+mn-ea"/>
                  </a:rPr>
                  <a:t>，得</a:t>
                </a:r>
                <a:endParaRPr lang="en-US" altLang="zh-CN" sz="32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≡0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zh-CN" sz="3200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≡−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≡−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3200" b="0" dirty="0" smtClean="0">
                  <a:latin typeface="+mn-ea"/>
                  <a:ea typeface="Cambria Math" panose="02040503050406030204" pitchFamily="18" charset="0"/>
                </a:endParaRPr>
              </a:p>
              <a:p>
                <a:r>
                  <a:rPr lang="zh-CN" altLang="en-US" sz="3200" dirty="0" smtClean="0">
                    <a:latin typeface="+mn-ea"/>
                  </a:rPr>
                  <a:t>这就成了线性递推，负数的话加模数加到正。</a:t>
                </a:r>
                <a:endParaRPr lang="en-US" altLang="zh-CN" sz="3200" b="0" dirty="0" smtClean="0">
                  <a:latin typeface="+mn-ea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401590"/>
                <a:ext cx="8596669" cy="5303339"/>
              </a:xfrm>
              <a:blipFill rotWithShape="0">
                <a:blip r:embed="rId2"/>
                <a:stretch>
                  <a:fillRect l="-1064" t="-1379" r="-2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943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/>
              <a:t>7</a:t>
            </a:r>
            <a:r>
              <a:rPr lang="en-US" altLang="zh-CN" sz="4800" dirty="0" smtClean="0"/>
              <a:t>.1.5</a:t>
            </a:r>
            <a:r>
              <a:rPr lang="zh-CN" altLang="en-US" sz="4800" dirty="0" smtClean="0"/>
              <a:t>、逆元总结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577860"/>
            <a:ext cx="8596668" cy="4602603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一个数有逆元的充要条件是与模数互质。（扩展</a:t>
            </a:r>
            <a:r>
              <a:rPr lang="en-US" altLang="zh-CN" sz="4000" dirty="0" err="1" smtClean="0"/>
              <a:t>gcd</a:t>
            </a:r>
            <a:r>
              <a:rPr lang="zh-CN" altLang="en-US" sz="4000" dirty="0" smtClean="0"/>
              <a:t>法可证）</a:t>
            </a:r>
            <a:endParaRPr lang="en-US" altLang="zh-CN" sz="4000" dirty="0" smtClean="0"/>
          </a:p>
          <a:p>
            <a:r>
              <a:rPr lang="zh-CN" altLang="en-US" sz="4000" dirty="0" smtClean="0"/>
              <a:t>若有逆元，则逆元唯一。</a:t>
            </a:r>
            <a:endParaRPr lang="en-US" altLang="zh-CN" sz="4000" dirty="0" smtClean="0"/>
          </a:p>
          <a:p>
            <a:r>
              <a:rPr lang="zh-CN" altLang="en-US" sz="4000" dirty="0" smtClean="0">
                <a:latin typeface="+mn-ea"/>
              </a:rPr>
              <a:t>选好求逆元的方法。对于单个数或对于多个数？模数是否是质数？</a:t>
            </a:r>
            <a:endParaRPr lang="en-US" altLang="zh-CN" sz="4000" dirty="0" smtClean="0">
              <a:latin typeface="+mn-ea"/>
            </a:endParaRPr>
          </a:p>
          <a:p>
            <a:r>
              <a:rPr lang="zh-CN" altLang="en-US" sz="4000" dirty="0" smtClean="0">
                <a:latin typeface="+mn-ea"/>
              </a:rPr>
              <a:t>注意有时需要预处理逆元。</a:t>
            </a:r>
            <a:endParaRPr lang="en-US" altLang="zh-CN" sz="4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/>
              <a:t>7</a:t>
            </a:r>
            <a:r>
              <a:rPr lang="en-US" altLang="zh-CN" sz="4800" dirty="0" smtClean="0"/>
              <a:t>.2</a:t>
            </a:r>
            <a:r>
              <a:rPr lang="zh-CN" altLang="en-US" sz="4800" dirty="0" smtClean="0"/>
              <a:t>、中国剩余定理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305147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+mn-ea"/>
              </a:rPr>
              <a:t>7</a:t>
            </a:r>
            <a:r>
              <a:rPr lang="en-US" altLang="zh-CN" sz="4000" dirty="0" smtClean="0">
                <a:latin typeface="+mn-ea"/>
              </a:rPr>
              <a:t>.2.1</a:t>
            </a:r>
            <a:r>
              <a:rPr lang="zh-CN" altLang="en-US" sz="4000" dirty="0" smtClean="0">
                <a:latin typeface="+mn-ea"/>
              </a:rPr>
              <a:t>基本形式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>
                <a:latin typeface="+mn-ea"/>
              </a:rPr>
              <a:t>7</a:t>
            </a:r>
            <a:r>
              <a:rPr lang="en-US" altLang="zh-CN" sz="4000" dirty="0" smtClean="0">
                <a:latin typeface="+mn-ea"/>
              </a:rPr>
              <a:t>.2.2m</a:t>
            </a:r>
            <a:r>
              <a:rPr lang="zh-CN" altLang="en-US" sz="4000" dirty="0" smtClean="0">
                <a:latin typeface="+mn-ea"/>
              </a:rPr>
              <a:t>互质</a:t>
            </a:r>
            <a:endParaRPr lang="en-US" altLang="zh-CN" sz="4000" dirty="0" smtClean="0">
              <a:latin typeface="+mn-ea"/>
            </a:endParaRPr>
          </a:p>
          <a:p>
            <a:r>
              <a:rPr lang="en-US" altLang="zh-CN" sz="4000" dirty="0">
                <a:latin typeface="+mn-ea"/>
              </a:rPr>
              <a:t>7</a:t>
            </a:r>
            <a:r>
              <a:rPr lang="en-US" altLang="zh-CN" sz="4000" dirty="0" smtClean="0">
                <a:latin typeface="+mn-ea"/>
              </a:rPr>
              <a:t>.2.3m</a:t>
            </a:r>
            <a:r>
              <a:rPr lang="zh-CN" altLang="en-US" sz="4000" dirty="0" smtClean="0">
                <a:latin typeface="+mn-ea"/>
              </a:rPr>
              <a:t>不互质</a:t>
            </a:r>
            <a:endParaRPr lang="en-US" altLang="zh-CN" sz="4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</TotalTime>
  <Words>1981</Words>
  <Application>Microsoft Office PowerPoint</Application>
  <PresentationFormat>宽屏</PresentationFormat>
  <Paragraphs>614</Paragraphs>
  <Slides>129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39" baseType="lpstr">
      <vt:lpstr>Full-Width-Quoration-Marks</vt:lpstr>
      <vt:lpstr>方正姚体</vt:lpstr>
      <vt:lpstr>华文新魏</vt:lpstr>
      <vt:lpstr>宋体</vt:lpstr>
      <vt:lpstr>Arial</vt:lpstr>
      <vt:lpstr>Cambria Math</vt:lpstr>
      <vt:lpstr>Trebuchet MS</vt:lpstr>
      <vt:lpstr>Wingdings</vt:lpstr>
      <vt:lpstr>Wingdings 3</vt:lpstr>
      <vt:lpstr>平面</vt:lpstr>
      <vt:lpstr>史上最难的数论ppt 基础章节</vt:lpstr>
      <vt:lpstr>1、数学相关</vt:lpstr>
      <vt:lpstr>1.1、容斥原理</vt:lpstr>
      <vt:lpstr>HAOI2008 硬币购物</vt:lpstr>
      <vt:lpstr>PowerPoint 演示文稿</vt:lpstr>
      <vt:lpstr>JZOJ4695 佐助的难题</vt:lpstr>
      <vt:lpstr>PowerPoint 演示文稿</vt:lpstr>
      <vt:lpstr>1.2、分数运算</vt:lpstr>
      <vt:lpstr>1.2.1、裂项</vt:lpstr>
      <vt:lpstr>JZOJ(junior)1867 裂项相消</vt:lpstr>
      <vt:lpstr>PowerPoint 演示文稿</vt:lpstr>
      <vt:lpstr>1.2.2、调和级数</vt:lpstr>
      <vt:lpstr>GDKOI2016 小学生数学题 </vt:lpstr>
      <vt:lpstr>1.2.3、连分数</vt:lpstr>
      <vt:lpstr>1.3、高斯消元</vt:lpstr>
      <vt:lpstr>1.3.1、加减高斯消元</vt:lpstr>
      <vt:lpstr>1.3.1、加减高斯消元</vt:lpstr>
      <vt:lpstr>1.3.1、加减高斯消元</vt:lpstr>
      <vt:lpstr>1.3.1、加减高斯消元</vt:lpstr>
      <vt:lpstr>1.3.2、异或高斯消元</vt:lpstr>
      <vt:lpstr>未知来源题</vt:lpstr>
      <vt:lpstr>CF451E Devu and Flowers</vt:lpstr>
      <vt:lpstr>2、欧几里得相关</vt:lpstr>
      <vt:lpstr>2.1、gcd</vt:lpstr>
      <vt:lpstr>2.1.1、最大公约数</vt:lpstr>
      <vt:lpstr>2.1.2、实现方法</vt:lpstr>
      <vt:lpstr>2.1.2、实现方法</vt:lpstr>
      <vt:lpstr>2.1.3、正确性证明</vt:lpstr>
      <vt:lpstr>2.1.4、时间证明</vt:lpstr>
      <vt:lpstr>UR#3 核聚变反应强度</vt:lpstr>
      <vt:lpstr>PowerPoint 演示文稿</vt:lpstr>
      <vt:lpstr>经典例题</vt:lpstr>
      <vt:lpstr>2.2、扩展gcd</vt:lpstr>
      <vt:lpstr>2.2.1、目标</vt:lpstr>
      <vt:lpstr>2.2.2、有解判断</vt:lpstr>
      <vt:lpstr>2.2.3、解法</vt:lpstr>
      <vt:lpstr>2.2.3、解法</vt:lpstr>
      <vt:lpstr>NOIP2012 同余方程</vt:lpstr>
      <vt:lpstr>PowerPoint 演示文稿</vt:lpstr>
      <vt:lpstr>2.3、gcd的应用</vt:lpstr>
      <vt:lpstr>2.3.1、线性方程</vt:lpstr>
      <vt:lpstr>2.3.2、多项式的最大公约式</vt:lpstr>
      <vt:lpstr>2.3.2、多项式的最大公约式</vt:lpstr>
      <vt:lpstr>2.3.2、多项式的最大公约式</vt:lpstr>
      <vt:lpstr>2.3.2、多项式的最大公约式</vt:lpstr>
      <vt:lpstr>2.4、类欧几里得算法</vt:lpstr>
      <vt:lpstr>2.4.1、一般形式</vt:lpstr>
      <vt:lpstr>2.4.1、一般形式</vt:lpstr>
      <vt:lpstr>2.4.1、一般形式</vt:lpstr>
      <vt:lpstr>2.4.1、一般形式</vt:lpstr>
      <vt:lpstr>2.4.2、扩展</vt:lpstr>
      <vt:lpstr>2.4.2、扩展</vt:lpstr>
      <vt:lpstr>2.4.2、扩展</vt:lpstr>
      <vt:lpstr>2.4.2、扩展</vt:lpstr>
      <vt:lpstr>bzoj2852 vijos1504 强大的区间</vt:lpstr>
      <vt:lpstr>PowerPoint 演示文稿</vt:lpstr>
      <vt:lpstr>JZOJ3327 陶陶的难题</vt:lpstr>
      <vt:lpstr>PowerPoint 演示文稿</vt:lpstr>
      <vt:lpstr>经典例题</vt:lpstr>
      <vt:lpstr>PowerPoint 演示文稿</vt:lpstr>
      <vt:lpstr>3、质数相关</vt:lpstr>
      <vt:lpstr>3.1、质数的判定</vt:lpstr>
      <vt:lpstr>3.1.1、根号法</vt:lpstr>
      <vt:lpstr>3.1.2、Wilson定理</vt:lpstr>
      <vt:lpstr>3.1.3、Miller_Rabin</vt:lpstr>
      <vt:lpstr>3.1.3、Miller_Rabin</vt:lpstr>
      <vt:lpstr>3.1.3、Miller_Rabin</vt:lpstr>
      <vt:lpstr>3.1.3、Miller_Rabin</vt:lpstr>
      <vt:lpstr>3.2、分解质因数</vt:lpstr>
      <vt:lpstr>3.2.1、根号法</vt:lpstr>
      <vt:lpstr>3.2.2、素数表</vt:lpstr>
      <vt:lpstr>3.1.3、n个数分解</vt:lpstr>
      <vt:lpstr>3.1.4、Pollard_ρ</vt:lpstr>
      <vt:lpstr>3.1.4、Pollard_ρ</vt:lpstr>
      <vt:lpstr>3.1.4、Pollard_ρ</vt:lpstr>
      <vt:lpstr>3.1.4、Pollard_ρ</vt:lpstr>
      <vt:lpstr>3.1.4、Pollard_ρ</vt:lpstr>
      <vt:lpstr>POJ2429 GCD&amp;LCM</vt:lpstr>
      <vt:lpstr>hdu4344 Mark the Rope</vt:lpstr>
      <vt:lpstr>NJUST1722 所有的平方差</vt:lpstr>
      <vt:lpstr>6、群论</vt:lpstr>
      <vt:lpstr>6.2、置换群相关</vt:lpstr>
      <vt:lpstr>经典例题</vt:lpstr>
      <vt:lpstr>经典例题</vt:lpstr>
      <vt:lpstr>经典例题</vt:lpstr>
      <vt:lpstr>经典例题</vt:lpstr>
      <vt:lpstr>经典例题</vt:lpstr>
      <vt:lpstr>JZOJ4423 正十二面体</vt:lpstr>
      <vt:lpstr>SGU 282 Isomorphism</vt:lpstr>
      <vt:lpstr>7、模意义下的      高级运算</vt:lpstr>
      <vt:lpstr>7.0、模意义下的等式性质</vt:lpstr>
      <vt:lpstr>7.1、逆元</vt:lpstr>
      <vt:lpstr>7.1.0、啥是逆元</vt:lpstr>
      <vt:lpstr>7.1.1、费马小定理求逆元</vt:lpstr>
      <vt:lpstr>7.1.2、欧拉定理求逆元</vt:lpstr>
      <vt:lpstr>7.1.3、扩展gcd求逆元</vt:lpstr>
      <vt:lpstr>7.1.4、线性求逆元</vt:lpstr>
      <vt:lpstr>7.1.5、逆元总结</vt:lpstr>
      <vt:lpstr>7.2、中国剩余定理</vt:lpstr>
      <vt:lpstr>7.2.1、基本形式</vt:lpstr>
      <vt:lpstr>7.2.2、m互质</vt:lpstr>
      <vt:lpstr>7.2.3、m不互质</vt:lpstr>
      <vt:lpstr>7.2.3、m不互质</vt:lpstr>
      <vt:lpstr>7.3、组合数取模</vt:lpstr>
      <vt:lpstr>7.3.0、目标</vt:lpstr>
      <vt:lpstr>7.3.1、Lucas定理</vt:lpstr>
      <vt:lpstr>7.3.2、中国剩余定理</vt:lpstr>
      <vt:lpstr>7.3.2、中国剩余定理</vt:lpstr>
      <vt:lpstr>7.4、二次剩余</vt:lpstr>
      <vt:lpstr>7.4.1、形式1</vt:lpstr>
      <vt:lpstr>7.4.1、形式1</vt:lpstr>
      <vt:lpstr>7.4.1、形式1</vt:lpstr>
      <vt:lpstr>7.4.1、形式1</vt:lpstr>
      <vt:lpstr>7.4.1、形式1</vt:lpstr>
      <vt:lpstr>7.4.2、形式2</vt:lpstr>
      <vt:lpstr>7.4.3、形式3</vt:lpstr>
      <vt:lpstr>7.4.4、形式4</vt:lpstr>
      <vt:lpstr>7.5、原根与离散对数</vt:lpstr>
      <vt:lpstr>7.5.1、BSGS</vt:lpstr>
      <vt:lpstr>7.5.1、BSGS</vt:lpstr>
      <vt:lpstr>7.5.1、BSGS</vt:lpstr>
      <vt:lpstr>7.5.1、BSGS</vt:lpstr>
      <vt:lpstr>7.5.1、BSGS</vt:lpstr>
      <vt:lpstr>7.5.2、指数与原根</vt:lpstr>
      <vt:lpstr>7.5.2、指数与原根</vt:lpstr>
      <vt:lpstr>7.5.2、指数与原根</vt:lpstr>
      <vt:lpstr>7.5.3、离散对数</vt:lpstr>
      <vt:lpstr>7.5.3、离散对数</vt:lpstr>
      <vt:lpstr>完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NOIP2016专题  ——动态规划</dc:title>
  <dc:creator>wbgbg</dc:creator>
  <cp:lastModifiedBy>Windows User</cp:lastModifiedBy>
  <cp:revision>446</cp:revision>
  <dcterms:created xsi:type="dcterms:W3CDTF">2016-06-12T04:12:00Z</dcterms:created>
  <dcterms:modified xsi:type="dcterms:W3CDTF">2019-08-18T11:09:19Z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2052-11.1.0.8869</vt:lpwstr>
  </property>
</Properties>
</file>